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4" r:id="rId9"/>
    <p:sldId id="267" r:id="rId10"/>
    <p:sldId id="268" r:id="rId11"/>
    <p:sldId id="269" r:id="rId12"/>
    <p:sldId id="270"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469"/>
    <p:restoredTop sz="59970"/>
  </p:normalViewPr>
  <p:slideViewPr>
    <p:cSldViewPr snapToGrid="0" snapToObjects="1">
      <p:cViewPr varScale="1">
        <p:scale>
          <a:sx n="66" d="100"/>
          <a:sy n="66" d="100"/>
        </p:scale>
        <p:origin x="102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4B2474-7352-1340-AB2F-13BDD4FE45C6}" type="datetimeFigureOut">
              <a:rPr lang="en-US" smtClean="0"/>
              <a:t>2/27/20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CC09C5-EEF4-C74A-B81B-6E090E70E6D7}" type="slidenum">
              <a:rPr lang="en-US" smtClean="0"/>
              <a:t>‹#›</a:t>
            </a:fld>
            <a:endParaRPr lang="en-US"/>
          </a:p>
        </p:txBody>
      </p:sp>
    </p:spTree>
    <p:extLst>
      <p:ext uri="{BB962C8B-B14F-4D97-AF65-F5344CB8AC3E}">
        <p14:creationId xmlns:p14="http://schemas.microsoft.com/office/powerpoint/2010/main" val="37511358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ellenmacarthurfoundation.org/circular-economy/concept" TargetMode="External"/><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hyperlink" Target="https://www.investopedia.com/terms/e/environmental-social-and-governance-esg-criteria.asp"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trending. Not in a shallow, here today, gone tomorrow fashion, but as a tipping point.</a:t>
            </a:r>
          </a:p>
          <a:p>
            <a:r>
              <a:rPr lang="en-US" dirty="0"/>
              <a:t>Opportunity to get ahead of the curve</a:t>
            </a:r>
          </a:p>
          <a:p>
            <a:r>
              <a:rPr lang="en-US" dirty="0"/>
              <a:t>Seeing big headlines around sustainability and social impact daily</a:t>
            </a:r>
          </a:p>
          <a:p>
            <a:r>
              <a:rPr lang="en-US" dirty="0"/>
              <a:t>Much research focusing on consumers, Millennials</a:t>
            </a:r>
          </a:p>
          <a:p>
            <a:r>
              <a:rPr lang="en-US" dirty="0"/>
              <a:t>Only a matter of time before we see that trickle into B2B and from a recruiting perspective, we are likely already impacted in some way, whether or not we know it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 predict that HCD 2.0 is going to be social impact design (or we'll see a brand-new niche, already seeing circular design from a manufacturing/economic perspective)</a:t>
            </a:r>
          </a:p>
          <a:p>
            <a:r>
              <a:rPr lang="en-US" dirty="0"/>
              <a:t>ESG – Environmental, Social, Governance criteria</a:t>
            </a:r>
          </a:p>
          <a:p>
            <a:endParaRPr lang="en-US" dirty="0"/>
          </a:p>
        </p:txBody>
      </p:sp>
      <p:sp>
        <p:nvSpPr>
          <p:cNvPr id="4" name="Slide Number Placeholder 3"/>
          <p:cNvSpPr>
            <a:spLocks noGrp="1"/>
          </p:cNvSpPr>
          <p:nvPr>
            <p:ph type="sldNum" sz="quarter" idx="5"/>
          </p:nvPr>
        </p:nvSpPr>
        <p:spPr/>
        <p:txBody>
          <a:bodyPr/>
          <a:lstStyle/>
          <a:p>
            <a:fld id="{00CC09C5-EEF4-C74A-B81B-6E090E70E6D7}" type="slidenum">
              <a:rPr lang="en-US" smtClean="0"/>
              <a:t>2</a:t>
            </a:fld>
            <a:endParaRPr lang="en-US"/>
          </a:p>
        </p:txBody>
      </p:sp>
    </p:spTree>
    <p:extLst>
      <p:ext uri="{BB962C8B-B14F-4D97-AF65-F5344CB8AC3E}">
        <p14:creationId xmlns:p14="http://schemas.microsoft.com/office/powerpoint/2010/main" val="31933365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Professional services can feel heartless; people are resources; commodified to some degree</a:t>
            </a:r>
          </a:p>
          <a:p>
            <a:r>
              <a:rPr lang="en-US" dirty="0"/>
              <a:t>Eventually that’s going to catch up to us</a:t>
            </a:r>
          </a:p>
          <a:p>
            <a:r>
              <a:rPr lang="en-US" dirty="0"/>
              <a:t>Especially Millennials are really seeking companies with clear purpose, strong track record of social benefit; Millennials will be making more and more buying decisions</a:t>
            </a:r>
          </a:p>
          <a:p>
            <a:r>
              <a:rPr lang="en-US" dirty="0"/>
              <a:t>Candidates screening out potential employers based on evolving criteria, including social impact, DE&amp;I</a:t>
            </a:r>
          </a:p>
          <a:p>
            <a:endParaRPr lang="en-US" dirty="0"/>
          </a:p>
        </p:txBody>
      </p:sp>
      <p:sp>
        <p:nvSpPr>
          <p:cNvPr id="4" name="Slide Number Placeholder 3"/>
          <p:cNvSpPr>
            <a:spLocks noGrp="1"/>
          </p:cNvSpPr>
          <p:nvPr>
            <p:ph type="sldNum" sz="quarter" idx="5"/>
          </p:nvPr>
        </p:nvSpPr>
        <p:spPr/>
        <p:txBody>
          <a:bodyPr/>
          <a:lstStyle/>
          <a:p>
            <a:fld id="{00CC09C5-EEF4-C74A-B81B-6E090E70E6D7}" type="slidenum">
              <a:rPr lang="en-US" smtClean="0"/>
              <a:t>4</a:t>
            </a:fld>
            <a:endParaRPr lang="en-US"/>
          </a:p>
        </p:txBody>
      </p:sp>
    </p:spTree>
    <p:extLst>
      <p:ext uri="{BB962C8B-B14F-4D97-AF65-F5344CB8AC3E}">
        <p14:creationId xmlns:p14="http://schemas.microsoft.com/office/powerpoint/2010/main" val="26323330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Benefit corporation is a legal structure recognized in around 30 states</a:t>
            </a:r>
          </a:p>
          <a:p>
            <a:r>
              <a:rPr lang="en-US" dirty="0"/>
              <a:t>B Lab is a certifying body</a:t>
            </a:r>
          </a:p>
          <a:p>
            <a:r>
              <a:rPr lang="en-US" dirty="0"/>
              <a:t>Circular economy – “</a:t>
            </a:r>
            <a:r>
              <a:rPr lang="en-US" sz="1200" b="0" i="0" kern="1200" dirty="0">
                <a:solidFill>
                  <a:schemeClr val="tx1"/>
                </a:solidFill>
                <a:effectLst/>
                <a:latin typeface="Montserrat" pitchFamily="2" charset="77"/>
                <a:ea typeface="+mn-ea"/>
                <a:cs typeface="+mn-cs"/>
              </a:rPr>
              <a:t>Design out waste and pollution</a:t>
            </a:r>
          </a:p>
          <a:p>
            <a:r>
              <a:rPr lang="en-US" sz="1200" b="0" i="0" kern="1200" dirty="0">
                <a:solidFill>
                  <a:schemeClr val="tx1"/>
                </a:solidFill>
                <a:effectLst/>
                <a:latin typeface="Montserrat" pitchFamily="2" charset="77"/>
                <a:ea typeface="+mn-ea"/>
                <a:cs typeface="+mn-cs"/>
              </a:rPr>
              <a:t>Keep products and materials in use</a:t>
            </a:r>
          </a:p>
          <a:p>
            <a:r>
              <a:rPr lang="en-US" sz="1200" b="0" i="0" kern="1200" dirty="0">
                <a:solidFill>
                  <a:schemeClr val="tx1"/>
                </a:solidFill>
                <a:effectLst/>
                <a:latin typeface="Montserrat" pitchFamily="2" charset="77"/>
                <a:ea typeface="+mn-ea"/>
                <a:cs typeface="+mn-cs"/>
              </a:rPr>
              <a:t>Regenerate natural systems” - </a:t>
            </a:r>
            <a:r>
              <a:rPr lang="en-US" dirty="0">
                <a:hlinkClick r:id="rId3"/>
              </a:rPr>
              <a:t>https://www.ellenmacarthurfoundation.org/circular-economy/concept</a:t>
            </a:r>
            <a:endParaRPr lang="en-US" dirty="0"/>
          </a:p>
          <a:p>
            <a:r>
              <a:rPr lang="en-US" sz="1200" b="0" i="0" kern="1200" dirty="0">
                <a:solidFill>
                  <a:schemeClr val="tx1"/>
                </a:solidFill>
                <a:effectLst/>
                <a:latin typeface="Montserrat" pitchFamily="2" charset="77"/>
                <a:ea typeface="+mn-ea"/>
                <a:cs typeface="+mn-cs"/>
              </a:rPr>
              <a:t>“Environmental, social and governance (ESG) criteria are a set of standards for a company’s operations that socially conscious investors use to screen potential investments. ” - </a:t>
            </a:r>
          </a:p>
          <a:p>
            <a:r>
              <a:rPr lang="en-US" dirty="0">
                <a:hlinkClick r:id="rId4"/>
              </a:rPr>
              <a:t>https://www.investopedia.com/terms/e/environmental-social-and-governance-esg-criteria.asp</a:t>
            </a:r>
            <a:endParaRPr lang="en-US" dirty="0"/>
          </a:p>
          <a:p>
            <a:endParaRPr lang="en-US" dirty="0"/>
          </a:p>
        </p:txBody>
      </p:sp>
      <p:sp>
        <p:nvSpPr>
          <p:cNvPr id="4" name="Slide Number Placeholder 3"/>
          <p:cNvSpPr>
            <a:spLocks noGrp="1"/>
          </p:cNvSpPr>
          <p:nvPr>
            <p:ph type="sldNum" sz="quarter" idx="5"/>
          </p:nvPr>
        </p:nvSpPr>
        <p:spPr/>
        <p:txBody>
          <a:bodyPr/>
          <a:lstStyle/>
          <a:p>
            <a:fld id="{00CC09C5-EEF4-C74A-B81B-6E090E70E6D7}" type="slidenum">
              <a:rPr lang="en-US" smtClean="0"/>
              <a:t>8</a:t>
            </a:fld>
            <a:endParaRPr lang="en-US"/>
          </a:p>
        </p:txBody>
      </p:sp>
    </p:spTree>
    <p:extLst>
      <p:ext uri="{BB962C8B-B14F-4D97-AF65-F5344CB8AC3E}">
        <p14:creationId xmlns:p14="http://schemas.microsoft.com/office/powerpoint/2010/main" val="23973605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79F87-52E4-2944-9420-68B51E374DD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8A7B4CA-8F48-E747-BDCE-FE7BCBE3AE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D2C396A-1C3B-6A4D-9DC8-B3434035925E}"/>
              </a:ext>
            </a:extLst>
          </p:cNvPr>
          <p:cNvSpPr>
            <a:spLocks noGrp="1"/>
          </p:cNvSpPr>
          <p:nvPr>
            <p:ph type="dt" sz="half" idx="10"/>
          </p:nvPr>
        </p:nvSpPr>
        <p:spPr/>
        <p:txBody>
          <a:bodyPr/>
          <a:lstStyle/>
          <a:p>
            <a:fld id="{968DC5ED-ECF9-424F-A0FD-F81F5F29EDBF}" type="datetimeFigureOut">
              <a:rPr lang="en-US" smtClean="0"/>
              <a:t>2/27/20</a:t>
            </a:fld>
            <a:endParaRPr lang="en-US"/>
          </a:p>
        </p:txBody>
      </p:sp>
      <p:sp>
        <p:nvSpPr>
          <p:cNvPr id="5" name="Footer Placeholder 4">
            <a:extLst>
              <a:ext uri="{FF2B5EF4-FFF2-40B4-BE49-F238E27FC236}">
                <a16:creationId xmlns:a16="http://schemas.microsoft.com/office/drawing/2014/main" id="{14A72744-325A-B846-A701-77C6675D97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2F94D1-AAEF-B94D-AA18-A53CD5A9F443}"/>
              </a:ext>
            </a:extLst>
          </p:cNvPr>
          <p:cNvSpPr>
            <a:spLocks noGrp="1"/>
          </p:cNvSpPr>
          <p:nvPr>
            <p:ph type="sldNum" sz="quarter" idx="12"/>
          </p:nvPr>
        </p:nvSpPr>
        <p:spPr/>
        <p:txBody>
          <a:bodyPr/>
          <a:lstStyle/>
          <a:p>
            <a:fld id="{4B287B0A-106D-8F47-BA0D-81054A239772}" type="slidenum">
              <a:rPr lang="en-US" smtClean="0"/>
              <a:t>‹#›</a:t>
            </a:fld>
            <a:endParaRPr lang="en-US"/>
          </a:p>
        </p:txBody>
      </p:sp>
    </p:spTree>
    <p:extLst>
      <p:ext uri="{BB962C8B-B14F-4D97-AF65-F5344CB8AC3E}">
        <p14:creationId xmlns:p14="http://schemas.microsoft.com/office/powerpoint/2010/main" val="4111649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BF42C-748B-A648-9AF3-2337A3B1E72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21F50E7-E4C2-0943-907A-D9C774F25C0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093C0D-4C88-254E-8E9B-473B12EEF22A}"/>
              </a:ext>
            </a:extLst>
          </p:cNvPr>
          <p:cNvSpPr>
            <a:spLocks noGrp="1"/>
          </p:cNvSpPr>
          <p:nvPr>
            <p:ph type="dt" sz="half" idx="10"/>
          </p:nvPr>
        </p:nvSpPr>
        <p:spPr/>
        <p:txBody>
          <a:bodyPr/>
          <a:lstStyle/>
          <a:p>
            <a:fld id="{968DC5ED-ECF9-424F-A0FD-F81F5F29EDBF}" type="datetimeFigureOut">
              <a:rPr lang="en-US" smtClean="0"/>
              <a:t>2/27/20</a:t>
            </a:fld>
            <a:endParaRPr lang="en-US"/>
          </a:p>
        </p:txBody>
      </p:sp>
      <p:sp>
        <p:nvSpPr>
          <p:cNvPr id="5" name="Footer Placeholder 4">
            <a:extLst>
              <a:ext uri="{FF2B5EF4-FFF2-40B4-BE49-F238E27FC236}">
                <a16:creationId xmlns:a16="http://schemas.microsoft.com/office/drawing/2014/main" id="{6DB54C1E-0391-6E4A-8394-09DD06927E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EAB26D-B42D-7642-8543-5B80138F6200}"/>
              </a:ext>
            </a:extLst>
          </p:cNvPr>
          <p:cNvSpPr>
            <a:spLocks noGrp="1"/>
          </p:cNvSpPr>
          <p:nvPr>
            <p:ph type="sldNum" sz="quarter" idx="12"/>
          </p:nvPr>
        </p:nvSpPr>
        <p:spPr/>
        <p:txBody>
          <a:bodyPr/>
          <a:lstStyle/>
          <a:p>
            <a:fld id="{4B287B0A-106D-8F47-BA0D-81054A239772}" type="slidenum">
              <a:rPr lang="en-US" smtClean="0"/>
              <a:t>‹#›</a:t>
            </a:fld>
            <a:endParaRPr lang="en-US"/>
          </a:p>
        </p:txBody>
      </p:sp>
    </p:spTree>
    <p:extLst>
      <p:ext uri="{BB962C8B-B14F-4D97-AF65-F5344CB8AC3E}">
        <p14:creationId xmlns:p14="http://schemas.microsoft.com/office/powerpoint/2010/main" val="4016802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9877DF0-BEE9-DA44-A38C-3C5BD175AA5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A3B9C13-8878-5041-95D9-D9D528625B3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1BB768-EF63-EC44-BD3E-95EFF8B4C7B4}"/>
              </a:ext>
            </a:extLst>
          </p:cNvPr>
          <p:cNvSpPr>
            <a:spLocks noGrp="1"/>
          </p:cNvSpPr>
          <p:nvPr>
            <p:ph type="dt" sz="half" idx="10"/>
          </p:nvPr>
        </p:nvSpPr>
        <p:spPr/>
        <p:txBody>
          <a:bodyPr/>
          <a:lstStyle/>
          <a:p>
            <a:fld id="{968DC5ED-ECF9-424F-A0FD-F81F5F29EDBF}" type="datetimeFigureOut">
              <a:rPr lang="en-US" smtClean="0"/>
              <a:t>2/27/20</a:t>
            </a:fld>
            <a:endParaRPr lang="en-US"/>
          </a:p>
        </p:txBody>
      </p:sp>
      <p:sp>
        <p:nvSpPr>
          <p:cNvPr id="5" name="Footer Placeholder 4">
            <a:extLst>
              <a:ext uri="{FF2B5EF4-FFF2-40B4-BE49-F238E27FC236}">
                <a16:creationId xmlns:a16="http://schemas.microsoft.com/office/drawing/2014/main" id="{AAA3D13C-2610-C74E-A3B0-E9E6974C4C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6B2DCC-CD48-DC4C-BFBB-6B22C69B5AD1}"/>
              </a:ext>
            </a:extLst>
          </p:cNvPr>
          <p:cNvSpPr>
            <a:spLocks noGrp="1"/>
          </p:cNvSpPr>
          <p:nvPr>
            <p:ph type="sldNum" sz="quarter" idx="12"/>
          </p:nvPr>
        </p:nvSpPr>
        <p:spPr/>
        <p:txBody>
          <a:bodyPr/>
          <a:lstStyle/>
          <a:p>
            <a:fld id="{4B287B0A-106D-8F47-BA0D-81054A239772}" type="slidenum">
              <a:rPr lang="en-US" smtClean="0"/>
              <a:t>‹#›</a:t>
            </a:fld>
            <a:endParaRPr lang="en-US"/>
          </a:p>
        </p:txBody>
      </p:sp>
    </p:spTree>
    <p:extLst>
      <p:ext uri="{BB962C8B-B14F-4D97-AF65-F5344CB8AC3E}">
        <p14:creationId xmlns:p14="http://schemas.microsoft.com/office/powerpoint/2010/main" val="2632554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75BCD-4E71-B740-9283-1F6772E1AA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884FEF7-69E0-404B-A980-0873E83A8FB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EF18E2-06C5-7C4A-A8B8-BE7AE4B2F858}"/>
              </a:ext>
            </a:extLst>
          </p:cNvPr>
          <p:cNvSpPr>
            <a:spLocks noGrp="1"/>
          </p:cNvSpPr>
          <p:nvPr>
            <p:ph type="dt" sz="half" idx="10"/>
          </p:nvPr>
        </p:nvSpPr>
        <p:spPr/>
        <p:txBody>
          <a:bodyPr/>
          <a:lstStyle/>
          <a:p>
            <a:fld id="{968DC5ED-ECF9-424F-A0FD-F81F5F29EDBF}" type="datetimeFigureOut">
              <a:rPr lang="en-US" smtClean="0"/>
              <a:t>2/27/20</a:t>
            </a:fld>
            <a:endParaRPr lang="en-US"/>
          </a:p>
        </p:txBody>
      </p:sp>
      <p:sp>
        <p:nvSpPr>
          <p:cNvPr id="5" name="Footer Placeholder 4">
            <a:extLst>
              <a:ext uri="{FF2B5EF4-FFF2-40B4-BE49-F238E27FC236}">
                <a16:creationId xmlns:a16="http://schemas.microsoft.com/office/drawing/2014/main" id="{D16FB0DE-BE59-044A-9B58-12A0E6A92D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E00FC3-A518-D548-9157-0B52462E350A}"/>
              </a:ext>
            </a:extLst>
          </p:cNvPr>
          <p:cNvSpPr>
            <a:spLocks noGrp="1"/>
          </p:cNvSpPr>
          <p:nvPr>
            <p:ph type="sldNum" sz="quarter" idx="12"/>
          </p:nvPr>
        </p:nvSpPr>
        <p:spPr/>
        <p:txBody>
          <a:bodyPr/>
          <a:lstStyle/>
          <a:p>
            <a:fld id="{4B287B0A-106D-8F47-BA0D-81054A239772}" type="slidenum">
              <a:rPr lang="en-US" smtClean="0"/>
              <a:t>‹#›</a:t>
            </a:fld>
            <a:endParaRPr lang="en-US"/>
          </a:p>
        </p:txBody>
      </p:sp>
    </p:spTree>
    <p:extLst>
      <p:ext uri="{BB962C8B-B14F-4D97-AF65-F5344CB8AC3E}">
        <p14:creationId xmlns:p14="http://schemas.microsoft.com/office/powerpoint/2010/main" val="3205493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AC667-D1B2-B14E-B5B3-936B805AD2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3B07EF1-3FFE-E54E-ACEB-AB8C72CA64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F0CAF6E-65EE-7743-B9CB-F03F97F1DB9C}"/>
              </a:ext>
            </a:extLst>
          </p:cNvPr>
          <p:cNvSpPr>
            <a:spLocks noGrp="1"/>
          </p:cNvSpPr>
          <p:nvPr>
            <p:ph type="dt" sz="half" idx="10"/>
          </p:nvPr>
        </p:nvSpPr>
        <p:spPr/>
        <p:txBody>
          <a:bodyPr/>
          <a:lstStyle/>
          <a:p>
            <a:fld id="{968DC5ED-ECF9-424F-A0FD-F81F5F29EDBF}" type="datetimeFigureOut">
              <a:rPr lang="en-US" smtClean="0"/>
              <a:t>2/27/20</a:t>
            </a:fld>
            <a:endParaRPr lang="en-US"/>
          </a:p>
        </p:txBody>
      </p:sp>
      <p:sp>
        <p:nvSpPr>
          <p:cNvPr id="5" name="Footer Placeholder 4">
            <a:extLst>
              <a:ext uri="{FF2B5EF4-FFF2-40B4-BE49-F238E27FC236}">
                <a16:creationId xmlns:a16="http://schemas.microsoft.com/office/drawing/2014/main" id="{BB327041-7F90-9A47-8C94-8CE81AC4B2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B78962-6B8F-9F45-92A3-6F3DACFBE73D}"/>
              </a:ext>
            </a:extLst>
          </p:cNvPr>
          <p:cNvSpPr>
            <a:spLocks noGrp="1"/>
          </p:cNvSpPr>
          <p:nvPr>
            <p:ph type="sldNum" sz="quarter" idx="12"/>
          </p:nvPr>
        </p:nvSpPr>
        <p:spPr/>
        <p:txBody>
          <a:bodyPr/>
          <a:lstStyle/>
          <a:p>
            <a:fld id="{4B287B0A-106D-8F47-BA0D-81054A239772}" type="slidenum">
              <a:rPr lang="en-US" smtClean="0"/>
              <a:t>‹#›</a:t>
            </a:fld>
            <a:endParaRPr lang="en-US"/>
          </a:p>
        </p:txBody>
      </p:sp>
    </p:spTree>
    <p:extLst>
      <p:ext uri="{BB962C8B-B14F-4D97-AF65-F5344CB8AC3E}">
        <p14:creationId xmlns:p14="http://schemas.microsoft.com/office/powerpoint/2010/main" val="358153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64A11-74F1-C74A-B6EE-4922DDE5C0C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618CDB2-4515-A843-AD58-BC21AC760C8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89D2543-A281-8446-9384-B755C700A18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A46964C-6167-8A48-B3A9-F0A822134CCB}"/>
              </a:ext>
            </a:extLst>
          </p:cNvPr>
          <p:cNvSpPr>
            <a:spLocks noGrp="1"/>
          </p:cNvSpPr>
          <p:nvPr>
            <p:ph type="dt" sz="half" idx="10"/>
          </p:nvPr>
        </p:nvSpPr>
        <p:spPr/>
        <p:txBody>
          <a:bodyPr/>
          <a:lstStyle/>
          <a:p>
            <a:fld id="{968DC5ED-ECF9-424F-A0FD-F81F5F29EDBF}" type="datetimeFigureOut">
              <a:rPr lang="en-US" smtClean="0"/>
              <a:t>2/27/20</a:t>
            </a:fld>
            <a:endParaRPr lang="en-US"/>
          </a:p>
        </p:txBody>
      </p:sp>
      <p:sp>
        <p:nvSpPr>
          <p:cNvPr id="6" name="Footer Placeholder 5">
            <a:extLst>
              <a:ext uri="{FF2B5EF4-FFF2-40B4-BE49-F238E27FC236}">
                <a16:creationId xmlns:a16="http://schemas.microsoft.com/office/drawing/2014/main" id="{083706AB-927F-414A-AE96-85CAA95516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6A411F-6E76-8541-90D0-3EF4DFCBCC3E}"/>
              </a:ext>
            </a:extLst>
          </p:cNvPr>
          <p:cNvSpPr>
            <a:spLocks noGrp="1"/>
          </p:cNvSpPr>
          <p:nvPr>
            <p:ph type="sldNum" sz="quarter" idx="12"/>
          </p:nvPr>
        </p:nvSpPr>
        <p:spPr/>
        <p:txBody>
          <a:bodyPr/>
          <a:lstStyle/>
          <a:p>
            <a:fld id="{4B287B0A-106D-8F47-BA0D-81054A239772}" type="slidenum">
              <a:rPr lang="en-US" smtClean="0"/>
              <a:t>‹#›</a:t>
            </a:fld>
            <a:endParaRPr lang="en-US"/>
          </a:p>
        </p:txBody>
      </p:sp>
    </p:spTree>
    <p:extLst>
      <p:ext uri="{BB962C8B-B14F-4D97-AF65-F5344CB8AC3E}">
        <p14:creationId xmlns:p14="http://schemas.microsoft.com/office/powerpoint/2010/main" val="244316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7D6F0-C1DD-EE49-B738-719CD1C3730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EDD550A-CF05-D046-B091-6F57904E6A3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DF5C40C-9619-B04C-B91D-D4CA5A68C5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A71EE88-27D6-834A-B6AC-A44BEBE4AD1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40F9A01-7741-BB46-8463-DD68D3C49F0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85E8F81-3488-5941-A000-97A82479057C}"/>
              </a:ext>
            </a:extLst>
          </p:cNvPr>
          <p:cNvSpPr>
            <a:spLocks noGrp="1"/>
          </p:cNvSpPr>
          <p:nvPr>
            <p:ph type="dt" sz="half" idx="10"/>
          </p:nvPr>
        </p:nvSpPr>
        <p:spPr/>
        <p:txBody>
          <a:bodyPr/>
          <a:lstStyle/>
          <a:p>
            <a:fld id="{968DC5ED-ECF9-424F-A0FD-F81F5F29EDBF}" type="datetimeFigureOut">
              <a:rPr lang="en-US" smtClean="0"/>
              <a:t>2/27/20</a:t>
            </a:fld>
            <a:endParaRPr lang="en-US"/>
          </a:p>
        </p:txBody>
      </p:sp>
      <p:sp>
        <p:nvSpPr>
          <p:cNvPr id="8" name="Footer Placeholder 7">
            <a:extLst>
              <a:ext uri="{FF2B5EF4-FFF2-40B4-BE49-F238E27FC236}">
                <a16:creationId xmlns:a16="http://schemas.microsoft.com/office/drawing/2014/main" id="{1E10ACD6-9DF4-2B42-8242-13169F6C90C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7767093-9528-0240-93D4-8B0D39BA9E7F}"/>
              </a:ext>
            </a:extLst>
          </p:cNvPr>
          <p:cNvSpPr>
            <a:spLocks noGrp="1"/>
          </p:cNvSpPr>
          <p:nvPr>
            <p:ph type="sldNum" sz="quarter" idx="12"/>
          </p:nvPr>
        </p:nvSpPr>
        <p:spPr/>
        <p:txBody>
          <a:bodyPr/>
          <a:lstStyle/>
          <a:p>
            <a:fld id="{4B287B0A-106D-8F47-BA0D-81054A239772}" type="slidenum">
              <a:rPr lang="en-US" smtClean="0"/>
              <a:t>‹#›</a:t>
            </a:fld>
            <a:endParaRPr lang="en-US"/>
          </a:p>
        </p:txBody>
      </p:sp>
    </p:spTree>
    <p:extLst>
      <p:ext uri="{BB962C8B-B14F-4D97-AF65-F5344CB8AC3E}">
        <p14:creationId xmlns:p14="http://schemas.microsoft.com/office/powerpoint/2010/main" val="1625589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C8A96-1C3C-1F4A-B9EA-1BB2C55E230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474D1C9-B67E-684B-963A-56254D293D15}"/>
              </a:ext>
            </a:extLst>
          </p:cNvPr>
          <p:cNvSpPr>
            <a:spLocks noGrp="1"/>
          </p:cNvSpPr>
          <p:nvPr>
            <p:ph type="dt" sz="half" idx="10"/>
          </p:nvPr>
        </p:nvSpPr>
        <p:spPr/>
        <p:txBody>
          <a:bodyPr/>
          <a:lstStyle/>
          <a:p>
            <a:fld id="{968DC5ED-ECF9-424F-A0FD-F81F5F29EDBF}" type="datetimeFigureOut">
              <a:rPr lang="en-US" smtClean="0"/>
              <a:t>2/27/20</a:t>
            </a:fld>
            <a:endParaRPr lang="en-US"/>
          </a:p>
        </p:txBody>
      </p:sp>
      <p:sp>
        <p:nvSpPr>
          <p:cNvPr id="4" name="Footer Placeholder 3">
            <a:extLst>
              <a:ext uri="{FF2B5EF4-FFF2-40B4-BE49-F238E27FC236}">
                <a16:creationId xmlns:a16="http://schemas.microsoft.com/office/drawing/2014/main" id="{9520E19E-532D-7148-A46B-AED01B1A1C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2E62A05-FC92-DA44-9209-6E2D22C79BB4}"/>
              </a:ext>
            </a:extLst>
          </p:cNvPr>
          <p:cNvSpPr>
            <a:spLocks noGrp="1"/>
          </p:cNvSpPr>
          <p:nvPr>
            <p:ph type="sldNum" sz="quarter" idx="12"/>
          </p:nvPr>
        </p:nvSpPr>
        <p:spPr/>
        <p:txBody>
          <a:bodyPr/>
          <a:lstStyle/>
          <a:p>
            <a:fld id="{4B287B0A-106D-8F47-BA0D-81054A239772}" type="slidenum">
              <a:rPr lang="en-US" smtClean="0"/>
              <a:t>‹#›</a:t>
            </a:fld>
            <a:endParaRPr lang="en-US"/>
          </a:p>
        </p:txBody>
      </p:sp>
    </p:spTree>
    <p:extLst>
      <p:ext uri="{BB962C8B-B14F-4D97-AF65-F5344CB8AC3E}">
        <p14:creationId xmlns:p14="http://schemas.microsoft.com/office/powerpoint/2010/main" val="4026872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5AAB0FA-30CD-D047-9BF8-6796743FCDC0}"/>
              </a:ext>
            </a:extLst>
          </p:cNvPr>
          <p:cNvSpPr>
            <a:spLocks noGrp="1"/>
          </p:cNvSpPr>
          <p:nvPr>
            <p:ph type="dt" sz="half" idx="10"/>
          </p:nvPr>
        </p:nvSpPr>
        <p:spPr/>
        <p:txBody>
          <a:bodyPr/>
          <a:lstStyle/>
          <a:p>
            <a:fld id="{968DC5ED-ECF9-424F-A0FD-F81F5F29EDBF}" type="datetimeFigureOut">
              <a:rPr lang="en-US" smtClean="0"/>
              <a:t>2/27/20</a:t>
            </a:fld>
            <a:endParaRPr lang="en-US"/>
          </a:p>
        </p:txBody>
      </p:sp>
      <p:sp>
        <p:nvSpPr>
          <p:cNvPr id="3" name="Footer Placeholder 2">
            <a:extLst>
              <a:ext uri="{FF2B5EF4-FFF2-40B4-BE49-F238E27FC236}">
                <a16:creationId xmlns:a16="http://schemas.microsoft.com/office/drawing/2014/main" id="{D615C38A-8930-3441-A18C-D92EAA09F0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0DDB026-4478-B445-8AAD-ABFABDCB9234}"/>
              </a:ext>
            </a:extLst>
          </p:cNvPr>
          <p:cNvSpPr>
            <a:spLocks noGrp="1"/>
          </p:cNvSpPr>
          <p:nvPr>
            <p:ph type="sldNum" sz="quarter" idx="12"/>
          </p:nvPr>
        </p:nvSpPr>
        <p:spPr/>
        <p:txBody>
          <a:bodyPr/>
          <a:lstStyle/>
          <a:p>
            <a:fld id="{4B287B0A-106D-8F47-BA0D-81054A239772}" type="slidenum">
              <a:rPr lang="en-US" smtClean="0"/>
              <a:t>‹#›</a:t>
            </a:fld>
            <a:endParaRPr lang="en-US"/>
          </a:p>
        </p:txBody>
      </p:sp>
    </p:spTree>
    <p:extLst>
      <p:ext uri="{BB962C8B-B14F-4D97-AF65-F5344CB8AC3E}">
        <p14:creationId xmlns:p14="http://schemas.microsoft.com/office/powerpoint/2010/main" val="3099818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FD8CE-BF17-224F-8B3D-EFD5094658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AA19C43-2D7D-B449-8B01-BADDEF7CF3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D934BD5-4113-6E4D-A18E-1C2FDDC62E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144D606-2678-F54F-A370-0D41DF26D907}"/>
              </a:ext>
            </a:extLst>
          </p:cNvPr>
          <p:cNvSpPr>
            <a:spLocks noGrp="1"/>
          </p:cNvSpPr>
          <p:nvPr>
            <p:ph type="dt" sz="half" idx="10"/>
          </p:nvPr>
        </p:nvSpPr>
        <p:spPr/>
        <p:txBody>
          <a:bodyPr/>
          <a:lstStyle/>
          <a:p>
            <a:fld id="{968DC5ED-ECF9-424F-A0FD-F81F5F29EDBF}" type="datetimeFigureOut">
              <a:rPr lang="en-US" smtClean="0"/>
              <a:t>2/27/20</a:t>
            </a:fld>
            <a:endParaRPr lang="en-US"/>
          </a:p>
        </p:txBody>
      </p:sp>
      <p:sp>
        <p:nvSpPr>
          <p:cNvPr id="6" name="Footer Placeholder 5">
            <a:extLst>
              <a:ext uri="{FF2B5EF4-FFF2-40B4-BE49-F238E27FC236}">
                <a16:creationId xmlns:a16="http://schemas.microsoft.com/office/drawing/2014/main" id="{A8A8CDF1-C2CC-7C48-93C4-77A0F2B2FD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E9516A-1D41-B541-A9D2-1DFAB623A566}"/>
              </a:ext>
            </a:extLst>
          </p:cNvPr>
          <p:cNvSpPr>
            <a:spLocks noGrp="1"/>
          </p:cNvSpPr>
          <p:nvPr>
            <p:ph type="sldNum" sz="quarter" idx="12"/>
          </p:nvPr>
        </p:nvSpPr>
        <p:spPr/>
        <p:txBody>
          <a:bodyPr/>
          <a:lstStyle/>
          <a:p>
            <a:fld id="{4B287B0A-106D-8F47-BA0D-81054A239772}" type="slidenum">
              <a:rPr lang="en-US" smtClean="0"/>
              <a:t>‹#›</a:t>
            </a:fld>
            <a:endParaRPr lang="en-US"/>
          </a:p>
        </p:txBody>
      </p:sp>
    </p:spTree>
    <p:extLst>
      <p:ext uri="{BB962C8B-B14F-4D97-AF65-F5344CB8AC3E}">
        <p14:creationId xmlns:p14="http://schemas.microsoft.com/office/powerpoint/2010/main" val="4218867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08F06-E99F-AD4A-8C14-AC41814764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F1419EE-EEF2-3548-8ADD-C4F0661578E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BBF231E-EE3A-9D44-8E66-3E4D3726CD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31B4BB-5136-724B-AB79-A4C10652FFCB}"/>
              </a:ext>
            </a:extLst>
          </p:cNvPr>
          <p:cNvSpPr>
            <a:spLocks noGrp="1"/>
          </p:cNvSpPr>
          <p:nvPr>
            <p:ph type="dt" sz="half" idx="10"/>
          </p:nvPr>
        </p:nvSpPr>
        <p:spPr/>
        <p:txBody>
          <a:bodyPr/>
          <a:lstStyle/>
          <a:p>
            <a:fld id="{968DC5ED-ECF9-424F-A0FD-F81F5F29EDBF}" type="datetimeFigureOut">
              <a:rPr lang="en-US" smtClean="0"/>
              <a:t>2/27/20</a:t>
            </a:fld>
            <a:endParaRPr lang="en-US"/>
          </a:p>
        </p:txBody>
      </p:sp>
      <p:sp>
        <p:nvSpPr>
          <p:cNvPr id="6" name="Footer Placeholder 5">
            <a:extLst>
              <a:ext uri="{FF2B5EF4-FFF2-40B4-BE49-F238E27FC236}">
                <a16:creationId xmlns:a16="http://schemas.microsoft.com/office/drawing/2014/main" id="{5B60C2CD-860D-D94D-8449-B8AE96EE117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31B8E78-21EF-1946-9B97-A2AD3A8A449B}"/>
              </a:ext>
            </a:extLst>
          </p:cNvPr>
          <p:cNvSpPr>
            <a:spLocks noGrp="1"/>
          </p:cNvSpPr>
          <p:nvPr>
            <p:ph type="sldNum" sz="quarter" idx="12"/>
          </p:nvPr>
        </p:nvSpPr>
        <p:spPr/>
        <p:txBody>
          <a:bodyPr/>
          <a:lstStyle/>
          <a:p>
            <a:fld id="{4B287B0A-106D-8F47-BA0D-81054A239772}" type="slidenum">
              <a:rPr lang="en-US" smtClean="0"/>
              <a:t>‹#›</a:t>
            </a:fld>
            <a:endParaRPr lang="en-US"/>
          </a:p>
        </p:txBody>
      </p:sp>
    </p:spTree>
    <p:extLst>
      <p:ext uri="{BB962C8B-B14F-4D97-AF65-F5344CB8AC3E}">
        <p14:creationId xmlns:p14="http://schemas.microsoft.com/office/powerpoint/2010/main" val="12451811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991DD73-60BB-784E-A971-7652398935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4610E64-49DF-DD41-BDC7-0F50F9DD36F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78904C-F336-FB40-B1A8-3F98318BA70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8DC5ED-ECF9-424F-A0FD-F81F5F29EDBF}" type="datetimeFigureOut">
              <a:rPr lang="en-US" smtClean="0"/>
              <a:t>2/27/20</a:t>
            </a:fld>
            <a:endParaRPr lang="en-US"/>
          </a:p>
        </p:txBody>
      </p:sp>
      <p:sp>
        <p:nvSpPr>
          <p:cNvPr id="5" name="Footer Placeholder 4">
            <a:extLst>
              <a:ext uri="{FF2B5EF4-FFF2-40B4-BE49-F238E27FC236}">
                <a16:creationId xmlns:a16="http://schemas.microsoft.com/office/drawing/2014/main" id="{249FC0CB-D9F5-7046-B63A-2E691C619EC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8F85EC3-D75F-A04F-A27E-9226F5891C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287B0A-106D-8F47-BA0D-81054A239772}" type="slidenum">
              <a:rPr lang="en-US" smtClean="0"/>
              <a:t>‹#›</a:t>
            </a:fld>
            <a:endParaRPr lang="en-US"/>
          </a:p>
        </p:txBody>
      </p:sp>
    </p:spTree>
    <p:extLst>
      <p:ext uri="{BB962C8B-B14F-4D97-AF65-F5344CB8AC3E}">
        <p14:creationId xmlns:p14="http://schemas.microsoft.com/office/powerpoint/2010/main" val="8925021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schroders.com/en/media-relations/newsroom/all_news_releases/schroders-global-investor-study-2017-sustainable-investing-on-the-rise/" TargetMode="External"/><Relationship Id="rId2" Type="http://schemas.openxmlformats.org/officeDocument/2006/relationships/hyperlink" Target="https://deloitte.wsj.com/cio/2018/06/04/doing-well-by-doing-good-the-new-corporate-citizenship/?mod=relatedcontent" TargetMode="External"/><Relationship Id="rId1" Type="http://schemas.openxmlformats.org/officeDocument/2006/relationships/slideLayout" Target="../slideLayouts/slideLayout2.xml"/><Relationship Id="rId5" Type="http://schemas.openxmlformats.org/officeDocument/2006/relationships/hyperlink" Target="https://www.pwc.com/gx/en/services/people-organisation/publications/workforce-of-the-future.html" TargetMode="External"/><Relationship Id="rId4" Type="http://schemas.openxmlformats.org/officeDocument/2006/relationships/hyperlink" Target="https://www.fastcompany.com/3048197/why-purpose-driven-companies-are-often-more-successfu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blackrock.com/corporate/investor-relations/larry-fink-ceo-letter" TargetMode="External"/><Relationship Id="rId2" Type="http://schemas.openxmlformats.org/officeDocument/2006/relationships/hyperlink" Target="https://www2.deloitte.com/content/dam/Deloitte/global/Documents/About-Deloitte/gx-millenial-survey-2016-exec-summary.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blackrock.com/corporate/investor-relations/larry-fink-ceo-lette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hbr.org/ideacast/2019/05/why-its-time-to-finally-worry-about-es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hyperlink" Target="https://crunchbase.com/person/al-gore" TargetMode="External"/><Relationship Id="rId4" Type="http://schemas.openxmlformats.org/officeDocument/2006/relationships/hyperlink" Target="https://techcrunch.com/2019/05/21/generation-closes-1b-growth-fund-targeting-sustainable-startups/"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assets.aspeninstitute.org/content/uploads/files/content/docs/pubs/4th%20sector%20paper%20-%20exec%20summary%20FINAL.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hyperlink" Target="https://www.forbes.com/sites/jefffromm/2019/01/16/purpose-series-a-purpose-driven-brand-is-a-successful-brand/#27b09bae437d" TargetMode="External"/><Relationship Id="rId2" Type="http://schemas.openxmlformats.org/officeDocument/2006/relationships/hyperlink" Target="https://www.classy.org/blog/social-impact-definition-nonprofits/" TargetMode="External"/><Relationship Id="rId1" Type="http://schemas.openxmlformats.org/officeDocument/2006/relationships/slideLayout" Target="../slideLayouts/slideLayout2.xml"/><Relationship Id="rId4" Type="http://schemas.openxmlformats.org/officeDocument/2006/relationships/hyperlink" Target="https://www.accenture.com/us-en/insights/strategy/Brand-purpose?c=strat_competitiveagilnovalue_10437227&amp;n=mrl_1118"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rgbClr val="00B0F0">
                  <a:lumMod val="90000"/>
                </a:srgbClr>
              </a:gs>
              <a:gs pos="25000">
                <a:srgbClr val="00B0F0">
                  <a:lumMod val="90000"/>
                </a:srgb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Subtitle 2">
            <a:extLst>
              <a:ext uri="{FF2B5EF4-FFF2-40B4-BE49-F238E27FC236}">
                <a16:creationId xmlns:a16="http://schemas.microsoft.com/office/drawing/2014/main" id="{752F2953-AFA2-BF44-A5E6-CC1BD815945F}"/>
              </a:ext>
            </a:extLst>
          </p:cNvPr>
          <p:cNvSpPr>
            <a:spLocks noGrp="1"/>
          </p:cNvSpPr>
          <p:nvPr>
            <p:ph type="subTitle" idx="1"/>
          </p:nvPr>
        </p:nvSpPr>
        <p:spPr>
          <a:xfrm>
            <a:off x="3045368" y="4074718"/>
            <a:ext cx="6105194" cy="682079"/>
          </a:xfrm>
        </p:spPr>
        <p:txBody>
          <a:bodyPr>
            <a:normAutofit/>
          </a:bodyPr>
          <a:lstStyle/>
          <a:p>
            <a:r>
              <a:rPr lang="en-US" dirty="0">
                <a:solidFill>
                  <a:srgbClr val="FFFFFF"/>
                </a:solidFill>
              </a:rPr>
              <a:t>Becca Williams | </a:t>
            </a:r>
            <a:r>
              <a:rPr lang="en-US" dirty="0" err="1">
                <a:solidFill>
                  <a:srgbClr val="FFFFFF"/>
                </a:solidFill>
              </a:rPr>
              <a:t>becca@thoughtdistillery.co</a:t>
            </a:r>
            <a:endParaRPr lang="en-US" dirty="0">
              <a:solidFill>
                <a:srgbClr val="FFFFFF"/>
              </a:solidFill>
            </a:endParaRPr>
          </a:p>
        </p:txBody>
      </p:sp>
      <p:sp>
        <p:nvSpPr>
          <p:cNvPr id="2" name="Title 1">
            <a:extLst>
              <a:ext uri="{FF2B5EF4-FFF2-40B4-BE49-F238E27FC236}">
                <a16:creationId xmlns:a16="http://schemas.microsoft.com/office/drawing/2014/main" id="{947C0560-91C0-D549-950F-40C146A51D66}"/>
              </a:ext>
            </a:extLst>
          </p:cNvPr>
          <p:cNvSpPr>
            <a:spLocks noGrp="1"/>
          </p:cNvSpPr>
          <p:nvPr>
            <p:ph type="ctrTitle"/>
          </p:nvPr>
        </p:nvSpPr>
        <p:spPr>
          <a:xfrm>
            <a:off x="3045368" y="2043663"/>
            <a:ext cx="6105194" cy="2031055"/>
          </a:xfrm>
        </p:spPr>
        <p:txBody>
          <a:bodyPr>
            <a:normAutofit/>
          </a:bodyPr>
          <a:lstStyle/>
          <a:p>
            <a:r>
              <a:rPr lang="en-US" sz="3300" dirty="0">
                <a:solidFill>
                  <a:srgbClr val="FFFFFF"/>
                </a:solidFill>
              </a:rPr>
              <a:t>A Pitch to Create a Social Impact Technology Incubator</a:t>
            </a:r>
            <a:br>
              <a:rPr lang="en-US" sz="3300" dirty="0">
                <a:solidFill>
                  <a:srgbClr val="FFFFFF"/>
                </a:solidFill>
              </a:rPr>
            </a:br>
            <a:br>
              <a:rPr lang="en-US" sz="3300" dirty="0">
                <a:solidFill>
                  <a:srgbClr val="FFFFFF"/>
                </a:solidFill>
              </a:rPr>
            </a:br>
            <a:endParaRPr lang="en-US" sz="3300" dirty="0">
              <a:solidFill>
                <a:srgbClr val="FFFFFF"/>
              </a:solidFill>
            </a:endParaRPr>
          </a:p>
        </p:txBody>
      </p:sp>
    </p:spTree>
    <p:extLst>
      <p:ext uri="{BB962C8B-B14F-4D97-AF65-F5344CB8AC3E}">
        <p14:creationId xmlns:p14="http://schemas.microsoft.com/office/powerpoint/2010/main" val="31685984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75F53-B438-C946-8432-60B0A837C6C6}"/>
              </a:ext>
            </a:extLst>
          </p:cNvPr>
          <p:cNvSpPr>
            <a:spLocks noGrp="1"/>
          </p:cNvSpPr>
          <p:nvPr>
            <p:ph type="title"/>
          </p:nvPr>
        </p:nvSpPr>
        <p:spPr/>
        <p:txBody>
          <a:bodyPr/>
          <a:lstStyle/>
          <a:p>
            <a:r>
              <a:rPr lang="en-US" dirty="0"/>
              <a:t>References/Key Points Cont.</a:t>
            </a:r>
          </a:p>
        </p:txBody>
      </p:sp>
      <p:sp>
        <p:nvSpPr>
          <p:cNvPr id="4" name="Content Placeholder 1">
            <a:extLst>
              <a:ext uri="{FF2B5EF4-FFF2-40B4-BE49-F238E27FC236}">
                <a16:creationId xmlns:a16="http://schemas.microsoft.com/office/drawing/2014/main" id="{0D84F60D-83D5-7746-9D4C-0AFD4D1DA2BE}"/>
              </a:ext>
            </a:extLst>
          </p:cNvPr>
          <p:cNvSpPr>
            <a:spLocks noGrp="1"/>
          </p:cNvSpPr>
          <p:nvPr>
            <p:ph idx="1"/>
          </p:nvPr>
        </p:nvSpPr>
        <p:spPr/>
        <p:txBody>
          <a:bodyPr>
            <a:normAutofit fontScale="70000" lnSpcReduction="20000"/>
          </a:bodyPr>
          <a:lstStyle/>
          <a:p>
            <a:r>
              <a:rPr lang="en-US" sz="1800" dirty="0">
                <a:hlinkClick r:id="rId2"/>
              </a:rPr>
              <a:t>“Doing Well by Doing Good: The New Corporate Citizenship” </a:t>
            </a:r>
            <a:r>
              <a:rPr lang="en-US" sz="1800" dirty="0"/>
              <a:t>– Deloitte via WSJ</a:t>
            </a:r>
          </a:p>
          <a:p>
            <a:pPr lvl="1" fontAlgn="ctr"/>
            <a:r>
              <a:rPr lang="en-US" dirty="0"/>
              <a:t>"As a result, corporate citizenship no longer falls simply into a corporate social responsibility (CSR) program, an isolated marketing initiative, or a campaign led by the chief human resources officer. It is now a CEO-level business strategy that can define an organization’s very identity."</a:t>
            </a:r>
          </a:p>
          <a:p>
            <a:pPr lvl="1" fontAlgn="ctr"/>
            <a:r>
              <a:rPr lang="en-US" dirty="0"/>
              <a:t>"A strong corporate citizenship record can affect more than a company’s brand—it can also affect the bottom line. A longitudinal study of purpose-focused companies found they outperformed their S&amp;P 500 peers by a factor of eight.² The investment community also appears to have taken notice: A 2017 </a:t>
            </a:r>
            <a:r>
              <a:rPr lang="en-US" sz="2200" dirty="0">
                <a:hlinkClick r:id="rId3"/>
              </a:rPr>
              <a:t>study</a:t>
            </a:r>
            <a:r>
              <a:rPr lang="en-US" sz="2200" dirty="0"/>
              <a:t> </a:t>
            </a:r>
            <a:r>
              <a:rPr lang="en-US" dirty="0"/>
              <a:t>of 22,000 investment professionals found that 78 percent have increased their investments in CSR-focused firms."</a:t>
            </a:r>
            <a:endParaRPr lang="en-US" sz="1578" dirty="0"/>
          </a:p>
          <a:p>
            <a:r>
              <a:rPr lang="en-US" dirty="0">
                <a:hlinkClick r:id="rId4" tooltip="Why Purpose-Driven Companies Are Often More Successful"/>
              </a:rPr>
              <a:t>“Why Purpose-Driven Companies Are Often More Successful</a:t>
            </a:r>
            <a:r>
              <a:rPr lang="en-US" dirty="0"/>
              <a:t>” </a:t>
            </a:r>
            <a:r>
              <a:rPr lang="en-US" sz="1800" dirty="0"/>
              <a:t>– Fast Company</a:t>
            </a:r>
          </a:p>
          <a:p>
            <a:pPr lvl="1" fontAlgn="ctr"/>
            <a:r>
              <a:rPr lang="en-US" dirty="0"/>
              <a:t>"An organization without purpose manages people and resources, while an organization with purpose mobilizes people and resources. Purpose is a key ingredient for a strong, sustainable, scalable organizational culture. It’s an unseen-yet-ever-present element that drives an organization. It can be a strategic starting point, a product differentiator, and an organic attractor of users and customers.”</a:t>
            </a:r>
          </a:p>
          <a:p>
            <a:pPr fontAlgn="base"/>
            <a:r>
              <a:rPr lang="en-US" dirty="0">
                <a:hlinkClick r:id="rId5"/>
              </a:rPr>
              <a:t>“Workforce of the future: The competing forces shaping 2030”</a:t>
            </a:r>
            <a:r>
              <a:rPr lang="en-US" dirty="0"/>
              <a:t> – </a:t>
            </a:r>
            <a:r>
              <a:rPr lang="en-US" dirty="0" err="1"/>
              <a:t>pwc</a:t>
            </a:r>
            <a:endParaRPr lang="en-US" dirty="0"/>
          </a:p>
          <a:p>
            <a:pPr lvl="1" fontAlgn="ctr"/>
            <a:r>
              <a:rPr lang="en-US" dirty="0"/>
              <a:t>"In May 2017, PwC commissioned a survey of 10,029 members of the general public (with just over 2,000 surveyed in each of China, India, Germany, the UK and the US). Respondents included workers, retired people, unemployed and students in each country."</a:t>
            </a:r>
          </a:p>
          <a:p>
            <a:pPr lvl="1" fontAlgn="ctr"/>
            <a:r>
              <a:rPr lang="en-US" dirty="0"/>
              <a:t>"Seventy percent of people globally say they want to work for an </a:t>
            </a:r>
            <a:r>
              <a:rPr lang="en-US" dirty="0" err="1"/>
              <a:t>organisation</a:t>
            </a:r>
            <a:r>
              <a:rPr lang="en-US" dirty="0"/>
              <a:t> with a ‘powerful social conscience’ – up from 65% in 2014.”</a:t>
            </a:r>
          </a:p>
          <a:p>
            <a:pPr lvl="1" fontAlgn="base"/>
            <a:endParaRPr lang="en-US" dirty="0"/>
          </a:p>
          <a:p>
            <a:pPr fontAlgn="ctr"/>
            <a:endParaRPr lang="en-US" dirty="0"/>
          </a:p>
          <a:p>
            <a:pPr lvl="1" fontAlgn="ctr"/>
            <a:endParaRPr lang="en-US" dirty="0"/>
          </a:p>
          <a:p>
            <a:pPr fontAlgn="ctr"/>
            <a:endParaRPr lang="en-US" sz="1800" dirty="0"/>
          </a:p>
          <a:p>
            <a:pPr lvl="1"/>
            <a:endParaRPr lang="en-US" b="1" dirty="0"/>
          </a:p>
          <a:p>
            <a:endParaRPr lang="en-US" b="1" dirty="0"/>
          </a:p>
          <a:p>
            <a:pPr lvl="1"/>
            <a:endParaRPr lang="en-US" b="1" dirty="0"/>
          </a:p>
          <a:p>
            <a:endParaRPr lang="en-US" b="1" dirty="0"/>
          </a:p>
          <a:p>
            <a:endParaRPr lang="en-US" dirty="0"/>
          </a:p>
          <a:p>
            <a:endParaRPr lang="en-US" dirty="0"/>
          </a:p>
          <a:p>
            <a:endParaRPr lang="en-US" dirty="0"/>
          </a:p>
          <a:p>
            <a:endParaRPr lang="en-US" dirty="0"/>
          </a:p>
          <a:p>
            <a:pPr lvl="1"/>
            <a:endParaRPr lang="en-US" dirty="0"/>
          </a:p>
        </p:txBody>
      </p:sp>
    </p:spTree>
    <p:extLst>
      <p:ext uri="{BB962C8B-B14F-4D97-AF65-F5344CB8AC3E}">
        <p14:creationId xmlns:p14="http://schemas.microsoft.com/office/powerpoint/2010/main" val="40455152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75F53-B438-C946-8432-60B0A837C6C6}"/>
              </a:ext>
            </a:extLst>
          </p:cNvPr>
          <p:cNvSpPr>
            <a:spLocks noGrp="1"/>
          </p:cNvSpPr>
          <p:nvPr>
            <p:ph type="title"/>
          </p:nvPr>
        </p:nvSpPr>
        <p:spPr/>
        <p:txBody>
          <a:bodyPr/>
          <a:lstStyle/>
          <a:p>
            <a:r>
              <a:rPr lang="en-US" dirty="0"/>
              <a:t>References/Key Points Cont.</a:t>
            </a:r>
          </a:p>
        </p:txBody>
      </p:sp>
      <p:sp>
        <p:nvSpPr>
          <p:cNvPr id="4" name="Content Placeholder 1">
            <a:extLst>
              <a:ext uri="{FF2B5EF4-FFF2-40B4-BE49-F238E27FC236}">
                <a16:creationId xmlns:a16="http://schemas.microsoft.com/office/drawing/2014/main" id="{B22735EC-DB7D-C44D-97FC-043D4B965BB0}"/>
              </a:ext>
            </a:extLst>
          </p:cNvPr>
          <p:cNvSpPr>
            <a:spLocks noGrp="1"/>
          </p:cNvSpPr>
          <p:nvPr>
            <p:ph idx="1"/>
          </p:nvPr>
        </p:nvSpPr>
        <p:spPr/>
        <p:txBody>
          <a:bodyPr>
            <a:normAutofit fontScale="77500" lnSpcReduction="20000"/>
          </a:bodyPr>
          <a:lstStyle/>
          <a:p>
            <a:pPr fontAlgn="base"/>
            <a:r>
              <a:rPr lang="en-US" sz="1600" dirty="0">
                <a:hlinkClick r:id="rId2"/>
              </a:rPr>
              <a:t>The 2016 Deloitte Millennial Survey</a:t>
            </a:r>
            <a:endParaRPr lang="en-US" sz="1600" dirty="0"/>
          </a:p>
          <a:p>
            <a:pPr lvl="2" fontAlgn="base"/>
            <a:r>
              <a:rPr lang="en-US" dirty="0"/>
              <a:t>“Values guide where Millennials work, what assignments they will accept…Millennials want to contribute to the positive impact they believe business has on society, but in so doing, they wish to stay true to their personal values. Seven in ten (70 percent) Millennials believe their personal values are shared by the organizations they work for. This rises to 80 percent among the most senior Millennials and 82 percent for those intending to stay for at least another five years. This is a strong indication that Millennials choose employers whose values reflect their own—a concept reinforced by the finding that, globally, 56 percent of Millennials have ‘ruled out ever working for a particular organization because of its values or standard of conduct.’”</a:t>
            </a:r>
          </a:p>
          <a:p>
            <a:r>
              <a:rPr lang="en-US" sz="1600" cap="all" dirty="0">
                <a:hlinkClick r:id="rId3"/>
              </a:rPr>
              <a:t>LARRY FINK'S 2019 LETTER TO CEOS: </a:t>
            </a:r>
            <a:r>
              <a:rPr lang="en-US" sz="1600" dirty="0">
                <a:hlinkClick r:id="rId3"/>
              </a:rPr>
              <a:t>Purpose &amp; Profit</a:t>
            </a:r>
            <a:r>
              <a:rPr lang="en-US" sz="1600" dirty="0"/>
              <a:t> </a:t>
            </a:r>
            <a:r>
              <a:rPr lang="en-US" sz="1600" b="1" dirty="0"/>
              <a:t>– </a:t>
            </a:r>
            <a:r>
              <a:rPr lang="en-US" sz="1600" dirty="0"/>
              <a:t>Chairman and CEO, BlackRock</a:t>
            </a:r>
          </a:p>
          <a:p>
            <a:pPr lvl="1"/>
            <a:r>
              <a:rPr lang="en-US" sz="1378" dirty="0"/>
              <a:t>“</a:t>
            </a:r>
            <a:r>
              <a:rPr lang="en-US" dirty="0"/>
              <a:t>Unnerved by fundamental economic changes and the failure of government to provide lasting solutions, society is increasingly looking to companies, both public and private, to address pressing social and economic issues. These issues range from protecting the environment to retirement to gender and racial inequality, among others. Fueled in part by social media, public pressures on corporations build faster and reach further than ever before.”</a:t>
            </a:r>
          </a:p>
          <a:p>
            <a:pPr lvl="1"/>
            <a:r>
              <a:rPr lang="en-US" dirty="0"/>
              <a:t>“One thing, however, is certain: the world needs your leadership. As divisions continue to deepen, companies must demonstrate their commitment to the countries, regions, and communities where they operate, particularly on issues central to the world’s future prosperity. Companies cannot solve every issue of public importance, but there are many – from retirement to infrastructure to preparing workers for the jobs of the future – that cannot be solved without corporate leadership.”</a:t>
            </a:r>
          </a:p>
          <a:p>
            <a:pPr fontAlgn="ctr"/>
            <a:endParaRPr lang="en-US" sz="1800" dirty="0"/>
          </a:p>
          <a:p>
            <a:pPr lvl="1"/>
            <a:endParaRPr lang="en-US" b="1" dirty="0"/>
          </a:p>
          <a:p>
            <a:endParaRPr lang="en-US" b="1" dirty="0"/>
          </a:p>
          <a:p>
            <a:pPr lvl="1"/>
            <a:endParaRPr lang="en-US" b="1" dirty="0"/>
          </a:p>
          <a:p>
            <a:endParaRPr lang="en-US" b="1" dirty="0"/>
          </a:p>
          <a:p>
            <a:endParaRPr lang="en-US" dirty="0"/>
          </a:p>
          <a:p>
            <a:endParaRPr lang="en-US" dirty="0"/>
          </a:p>
          <a:p>
            <a:endParaRPr lang="en-US" dirty="0"/>
          </a:p>
          <a:p>
            <a:endParaRPr lang="en-US" dirty="0"/>
          </a:p>
          <a:p>
            <a:pPr lvl="1"/>
            <a:endParaRPr lang="en-US" dirty="0"/>
          </a:p>
        </p:txBody>
      </p:sp>
    </p:spTree>
    <p:extLst>
      <p:ext uri="{BB962C8B-B14F-4D97-AF65-F5344CB8AC3E}">
        <p14:creationId xmlns:p14="http://schemas.microsoft.com/office/powerpoint/2010/main" val="869288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75F53-B438-C946-8432-60B0A837C6C6}"/>
              </a:ext>
            </a:extLst>
          </p:cNvPr>
          <p:cNvSpPr>
            <a:spLocks noGrp="1"/>
          </p:cNvSpPr>
          <p:nvPr>
            <p:ph type="title"/>
          </p:nvPr>
        </p:nvSpPr>
        <p:spPr/>
        <p:txBody>
          <a:bodyPr/>
          <a:lstStyle/>
          <a:p>
            <a:r>
              <a:rPr lang="en-US" dirty="0"/>
              <a:t>References/Key Points Cont.</a:t>
            </a:r>
          </a:p>
        </p:txBody>
      </p:sp>
      <p:sp>
        <p:nvSpPr>
          <p:cNvPr id="3" name="Content Placeholder 2">
            <a:extLst>
              <a:ext uri="{FF2B5EF4-FFF2-40B4-BE49-F238E27FC236}">
                <a16:creationId xmlns:a16="http://schemas.microsoft.com/office/drawing/2014/main" id="{A135EC24-190E-A146-A70D-A1B78A4EE989}"/>
              </a:ext>
            </a:extLst>
          </p:cNvPr>
          <p:cNvSpPr>
            <a:spLocks noGrp="1"/>
          </p:cNvSpPr>
          <p:nvPr>
            <p:ph idx="1"/>
          </p:nvPr>
        </p:nvSpPr>
        <p:spPr/>
        <p:txBody>
          <a:bodyPr>
            <a:normAutofit fontScale="85000" lnSpcReduction="10000"/>
          </a:bodyPr>
          <a:lstStyle/>
          <a:p>
            <a:r>
              <a:rPr lang="en-US" sz="1600" cap="all" dirty="0">
                <a:hlinkClick r:id="rId2"/>
              </a:rPr>
              <a:t>LARRY FINK'S 2019 LETTER TO CEOS: </a:t>
            </a:r>
            <a:r>
              <a:rPr lang="en-US" sz="1600" dirty="0">
                <a:hlinkClick r:id="rId2"/>
              </a:rPr>
              <a:t>Purpose &amp; Profit</a:t>
            </a:r>
            <a:r>
              <a:rPr lang="en-US" sz="1600" dirty="0"/>
              <a:t> </a:t>
            </a:r>
            <a:r>
              <a:rPr lang="en-US" sz="1600" b="1" dirty="0"/>
              <a:t>– </a:t>
            </a:r>
            <a:r>
              <a:rPr lang="en-US" sz="1600" dirty="0"/>
              <a:t>Chairman and CEO, BlackRock</a:t>
            </a:r>
          </a:p>
          <a:p>
            <a:pPr lvl="1"/>
            <a:r>
              <a:rPr lang="en-US" dirty="0"/>
              <a:t>“Companies that fulfill their purpose and responsibilities to stakeholders reap rewards over the long-term. Companies that ignore them stumble and fail. This dynamic is becoming increasingly apparent as the public holds companies to more exacting standards. And it will continue to accelerate as millennials – who today represent 35 percent of the workforce – express new expectations of the companies they work for, buy from, and invest in.</a:t>
            </a:r>
          </a:p>
          <a:p>
            <a:pPr lvl="1"/>
            <a:r>
              <a:rPr lang="en-US" dirty="0"/>
              <a:t>“Attracting and retaining the best talent increasingly requires a clear expression of purpose. With unemployment improving across the globe, workers, not just shareholders, can and will have a greater say in defining a company’s purpose, priorities, and even the specifics of its business. Over the past year, we have seen some of the world’s most skilled employees stage walkouts and participate in contentious town halls, expressing their perspective on the importance of corporate purpose. This phenomenon will only grow as millennials and even younger generations occupy increasingly senior positions in business. In a recent survey by Deloitte, millennial workers were asked what the primary purpose of businesses should be – 63 percent more of them said “improving society” than said “generating profit.”</a:t>
            </a:r>
          </a:p>
          <a:p>
            <a:r>
              <a:rPr lang="en-US" dirty="0"/>
              <a:t>Icons via The Noun Project</a:t>
            </a:r>
          </a:p>
        </p:txBody>
      </p:sp>
    </p:spTree>
    <p:extLst>
      <p:ext uri="{BB962C8B-B14F-4D97-AF65-F5344CB8AC3E}">
        <p14:creationId xmlns:p14="http://schemas.microsoft.com/office/powerpoint/2010/main" val="23426796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75F53-B438-C946-8432-60B0A837C6C6}"/>
              </a:ext>
            </a:extLst>
          </p:cNvPr>
          <p:cNvSpPr>
            <a:spLocks noGrp="1"/>
          </p:cNvSpPr>
          <p:nvPr>
            <p:ph type="title"/>
          </p:nvPr>
        </p:nvSpPr>
        <p:spPr/>
        <p:txBody>
          <a:bodyPr/>
          <a:lstStyle/>
          <a:p>
            <a:r>
              <a:rPr lang="en-US" dirty="0"/>
              <a:t>This Just In</a:t>
            </a:r>
          </a:p>
        </p:txBody>
      </p:sp>
      <p:sp>
        <p:nvSpPr>
          <p:cNvPr id="4" name="Content Placeholder 48">
            <a:extLst>
              <a:ext uri="{FF2B5EF4-FFF2-40B4-BE49-F238E27FC236}">
                <a16:creationId xmlns:a16="http://schemas.microsoft.com/office/drawing/2014/main" id="{965E049E-7CAA-084E-9AE9-C66F10B9C696}"/>
              </a:ext>
            </a:extLst>
          </p:cNvPr>
          <p:cNvSpPr txBox="1">
            <a:spLocks/>
          </p:cNvSpPr>
          <p:nvPr/>
        </p:nvSpPr>
        <p:spPr>
          <a:xfrm>
            <a:off x="838200" y="1849013"/>
            <a:ext cx="7439642" cy="4123065"/>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400" dirty="0">
                <a:hlinkClick r:id="rId3"/>
              </a:rPr>
              <a:t>“Why It’s Time to Finally Worry about ESG” </a:t>
            </a:r>
            <a:r>
              <a:rPr lang="en-US" sz="3400" b="1" dirty="0"/>
              <a:t>– </a:t>
            </a:r>
            <a:r>
              <a:rPr lang="en-US" sz="3400" dirty="0"/>
              <a:t>HBR</a:t>
            </a:r>
          </a:p>
          <a:p>
            <a:pPr lvl="1"/>
            <a:r>
              <a:rPr lang="en-US" sz="3200" dirty="0"/>
              <a:t>“Large asset management firms and pensions funds are now pressuring corporate leaders to improve sustainability practices in material ways that both benefit their firms’ bottom line and create broader impact.”</a:t>
            </a:r>
          </a:p>
          <a:p>
            <a:r>
              <a:rPr lang="en-US" sz="3400" dirty="0">
                <a:hlinkClick r:id="rId4"/>
              </a:rPr>
              <a:t>“Generation closes $1B growth fund targeting sustainable startups” </a:t>
            </a:r>
            <a:r>
              <a:rPr lang="en-US" sz="3400" b="1" dirty="0"/>
              <a:t>– </a:t>
            </a:r>
            <a:r>
              <a:rPr lang="en-US" sz="3400" dirty="0"/>
              <a:t>TechCrunch</a:t>
            </a:r>
          </a:p>
          <a:p>
            <a:pPr lvl="1"/>
            <a:r>
              <a:rPr lang="en-US" sz="3200" dirty="0"/>
              <a:t>“We believe that we are at the early stages of a technology-led sustainability revolution,” said </a:t>
            </a:r>
            <a:r>
              <a:rPr lang="en-US" sz="3200" b="1" dirty="0">
                <a:hlinkClick r:id="rId5"/>
              </a:rPr>
              <a:t>Al Gore, </a:t>
            </a:r>
            <a:r>
              <a:rPr lang="en-US" sz="3200" dirty="0"/>
              <a:t> Chairman and Co-Founder, in a statement, “which has the scale of the industrial revolution, and the pace of the digital revolution.”</a:t>
            </a:r>
          </a:p>
          <a:p>
            <a:endParaRPr lang="en-US" dirty="0"/>
          </a:p>
          <a:p>
            <a:pPr marL="0" indent="0">
              <a:buFont typeface="Arial" panose="020B0604020202020204" pitchFamily="34" charset="0"/>
              <a:buNone/>
            </a:pPr>
            <a:endParaRPr lang="en-US" dirty="0"/>
          </a:p>
          <a:p>
            <a:pPr lvl="1"/>
            <a:endParaRPr lang="en-US" dirty="0"/>
          </a:p>
          <a:p>
            <a:endParaRPr lang="en-US" dirty="0"/>
          </a:p>
        </p:txBody>
      </p:sp>
      <p:pic>
        <p:nvPicPr>
          <p:cNvPr id="5" name="Picture Placeholder 5" descr="A close up of a sign&#10;&#10;Description automatically generated">
            <a:extLst>
              <a:ext uri="{FF2B5EF4-FFF2-40B4-BE49-F238E27FC236}">
                <a16:creationId xmlns:a16="http://schemas.microsoft.com/office/drawing/2014/main" id="{454693A0-CF87-F041-8D0B-A4F843485778}"/>
              </a:ext>
            </a:extLst>
          </p:cNvPr>
          <p:cNvPicPr>
            <a:picLocks noChangeAspect="1"/>
          </p:cNvPicPr>
          <p:nvPr/>
        </p:nvPicPr>
        <p:blipFill>
          <a:blip r:embed="rId6"/>
          <a:srcRect l="19272" r="19272"/>
          <a:stretch>
            <a:fillRect/>
          </a:stretch>
        </p:blipFill>
        <p:spPr>
          <a:xfrm>
            <a:off x="8994888" y="1027906"/>
            <a:ext cx="1891439" cy="3078382"/>
          </a:xfrm>
          <a:custGeom>
            <a:avLst/>
            <a:gdLst>
              <a:gd name="connsiteX0" fmla="*/ 0 w 2063750"/>
              <a:gd name="connsiteY0" fmla="*/ 0 h 3335337"/>
              <a:gd name="connsiteX1" fmla="*/ 2063750 w 2063750"/>
              <a:gd name="connsiteY1" fmla="*/ 0 h 3335337"/>
              <a:gd name="connsiteX2" fmla="*/ 2063750 w 2063750"/>
              <a:gd name="connsiteY2" fmla="*/ 3335337 h 3335337"/>
              <a:gd name="connsiteX3" fmla="*/ 0 w 2063750"/>
              <a:gd name="connsiteY3" fmla="*/ 3335337 h 3335337"/>
              <a:gd name="connsiteX4" fmla="*/ 0 w 2063750"/>
              <a:gd name="connsiteY4" fmla="*/ 0 h 3335337"/>
              <a:gd name="connsiteX0" fmla="*/ 0 w 2063750"/>
              <a:gd name="connsiteY0" fmla="*/ 0 h 3691684"/>
              <a:gd name="connsiteX1" fmla="*/ 2063750 w 2063750"/>
              <a:gd name="connsiteY1" fmla="*/ 0 h 3691684"/>
              <a:gd name="connsiteX2" fmla="*/ 2063750 w 2063750"/>
              <a:gd name="connsiteY2" fmla="*/ 3335337 h 3691684"/>
              <a:gd name="connsiteX3" fmla="*/ 0 w 2063750"/>
              <a:gd name="connsiteY3" fmla="*/ 3691684 h 3691684"/>
              <a:gd name="connsiteX4" fmla="*/ 0 w 2063750"/>
              <a:gd name="connsiteY4" fmla="*/ 0 h 3691684"/>
              <a:gd name="connsiteX0" fmla="*/ 0 w 2063750"/>
              <a:gd name="connsiteY0" fmla="*/ 0 h 3732025"/>
              <a:gd name="connsiteX1" fmla="*/ 2063750 w 2063750"/>
              <a:gd name="connsiteY1" fmla="*/ 0 h 3732025"/>
              <a:gd name="connsiteX2" fmla="*/ 2063750 w 2063750"/>
              <a:gd name="connsiteY2" fmla="*/ 3335337 h 3732025"/>
              <a:gd name="connsiteX3" fmla="*/ 0 w 2063750"/>
              <a:gd name="connsiteY3" fmla="*/ 3732025 h 3732025"/>
              <a:gd name="connsiteX4" fmla="*/ 0 w 2063750"/>
              <a:gd name="connsiteY4" fmla="*/ 0 h 37320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63750" h="3732025">
                <a:moveTo>
                  <a:pt x="0" y="0"/>
                </a:moveTo>
                <a:lnTo>
                  <a:pt x="2063750" y="0"/>
                </a:lnTo>
                <a:lnTo>
                  <a:pt x="2063750" y="3335337"/>
                </a:lnTo>
                <a:lnTo>
                  <a:pt x="0" y="3732025"/>
                </a:lnTo>
                <a:lnTo>
                  <a:pt x="0" y="0"/>
                </a:lnTo>
                <a:close/>
              </a:path>
            </a:pathLst>
          </a:custGeom>
        </p:spPr>
      </p:pic>
    </p:spTree>
    <p:extLst>
      <p:ext uri="{BB962C8B-B14F-4D97-AF65-F5344CB8AC3E}">
        <p14:creationId xmlns:p14="http://schemas.microsoft.com/office/powerpoint/2010/main" val="1583038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75F53-B438-C946-8432-60B0A837C6C6}"/>
              </a:ext>
            </a:extLst>
          </p:cNvPr>
          <p:cNvSpPr>
            <a:spLocks noGrp="1"/>
          </p:cNvSpPr>
          <p:nvPr>
            <p:ph type="title"/>
          </p:nvPr>
        </p:nvSpPr>
        <p:spPr/>
        <p:txBody>
          <a:bodyPr/>
          <a:lstStyle/>
          <a:p>
            <a:r>
              <a:rPr lang="en-US" dirty="0"/>
              <a:t>Critical Questions</a:t>
            </a:r>
          </a:p>
        </p:txBody>
      </p:sp>
      <p:sp>
        <p:nvSpPr>
          <p:cNvPr id="4" name="Content Placeholder 48">
            <a:extLst>
              <a:ext uri="{FF2B5EF4-FFF2-40B4-BE49-F238E27FC236}">
                <a16:creationId xmlns:a16="http://schemas.microsoft.com/office/drawing/2014/main" id="{884849AE-0288-5B49-9480-3C5960F4F477}"/>
              </a:ext>
            </a:extLst>
          </p:cNvPr>
          <p:cNvSpPr txBox="1">
            <a:spLocks/>
          </p:cNvSpPr>
          <p:nvPr/>
        </p:nvSpPr>
        <p:spPr>
          <a:xfrm>
            <a:off x="838200" y="1817924"/>
            <a:ext cx="7450394" cy="4123065"/>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How might we further differentiate ourselves in a crowded market with a strong unique value proposition?</a:t>
            </a:r>
          </a:p>
          <a:p>
            <a:r>
              <a:rPr lang="en-US" dirty="0"/>
              <a:t>How might we attract and retain mission-driven top talent?</a:t>
            </a:r>
          </a:p>
          <a:p>
            <a:r>
              <a:rPr lang="en-US" dirty="0"/>
              <a:t>How might we maintain employee engagement and sense of purpose while on the bench?</a:t>
            </a:r>
          </a:p>
          <a:p>
            <a:r>
              <a:rPr lang="en-US" dirty="0"/>
              <a:t>How might we become the go-to application development firm for social impact investors, founders, institutions and accelerators alike?</a:t>
            </a:r>
          </a:p>
          <a:p>
            <a:r>
              <a:rPr lang="en-US" dirty="0"/>
              <a:t>How might we evolve our brand story in a purpose-led fashion?</a:t>
            </a:r>
          </a:p>
          <a:p>
            <a:r>
              <a:rPr lang="en-US" dirty="0"/>
              <a:t>How might we help impact founders build MVPs and POCs that would otherwise be difficult to fund?</a:t>
            </a:r>
          </a:p>
          <a:p>
            <a:r>
              <a:rPr lang="en-US" dirty="0"/>
              <a:t>How might we apply Circular Design to software development?</a:t>
            </a:r>
          </a:p>
          <a:p>
            <a:endParaRPr lang="en-US" dirty="0"/>
          </a:p>
          <a:p>
            <a:pPr marL="0" indent="0">
              <a:buFont typeface="Arial" panose="020B0604020202020204" pitchFamily="34" charset="0"/>
              <a:buNone/>
            </a:pPr>
            <a:endParaRPr lang="en-US" dirty="0"/>
          </a:p>
          <a:p>
            <a:pPr lvl="1"/>
            <a:endParaRPr lang="en-US" dirty="0"/>
          </a:p>
          <a:p>
            <a:endParaRPr lang="en-US" dirty="0"/>
          </a:p>
        </p:txBody>
      </p:sp>
      <p:pic>
        <p:nvPicPr>
          <p:cNvPr id="5" name="Picture Placeholder 7" descr="A close up of a logo&#13;&#10;&#13;&#10;Description automatically generated">
            <a:extLst>
              <a:ext uri="{FF2B5EF4-FFF2-40B4-BE49-F238E27FC236}">
                <a16:creationId xmlns:a16="http://schemas.microsoft.com/office/drawing/2014/main" id="{B552298A-10DA-FC40-AFDC-E4D89DB5EDC7}"/>
              </a:ext>
            </a:extLst>
          </p:cNvPr>
          <p:cNvPicPr>
            <a:picLocks noChangeAspect="1"/>
          </p:cNvPicPr>
          <p:nvPr/>
        </p:nvPicPr>
        <p:blipFill>
          <a:blip r:embed="rId2"/>
          <a:srcRect l="19272" r="19272"/>
          <a:stretch>
            <a:fillRect/>
          </a:stretch>
        </p:blipFill>
        <p:spPr>
          <a:xfrm flipH="1">
            <a:off x="8722855" y="1189741"/>
            <a:ext cx="2345972" cy="3818149"/>
          </a:xfrm>
          <a:custGeom>
            <a:avLst/>
            <a:gdLst>
              <a:gd name="connsiteX0" fmla="*/ 0 w 2063750"/>
              <a:gd name="connsiteY0" fmla="*/ 0 h 3335337"/>
              <a:gd name="connsiteX1" fmla="*/ 2063750 w 2063750"/>
              <a:gd name="connsiteY1" fmla="*/ 0 h 3335337"/>
              <a:gd name="connsiteX2" fmla="*/ 2063750 w 2063750"/>
              <a:gd name="connsiteY2" fmla="*/ 3335337 h 3335337"/>
              <a:gd name="connsiteX3" fmla="*/ 0 w 2063750"/>
              <a:gd name="connsiteY3" fmla="*/ 3335337 h 3335337"/>
              <a:gd name="connsiteX4" fmla="*/ 0 w 2063750"/>
              <a:gd name="connsiteY4" fmla="*/ 0 h 3335337"/>
              <a:gd name="connsiteX0" fmla="*/ 0 w 2063750"/>
              <a:gd name="connsiteY0" fmla="*/ 0 h 3691684"/>
              <a:gd name="connsiteX1" fmla="*/ 2063750 w 2063750"/>
              <a:gd name="connsiteY1" fmla="*/ 0 h 3691684"/>
              <a:gd name="connsiteX2" fmla="*/ 2063750 w 2063750"/>
              <a:gd name="connsiteY2" fmla="*/ 3335337 h 3691684"/>
              <a:gd name="connsiteX3" fmla="*/ 0 w 2063750"/>
              <a:gd name="connsiteY3" fmla="*/ 3691684 h 3691684"/>
              <a:gd name="connsiteX4" fmla="*/ 0 w 2063750"/>
              <a:gd name="connsiteY4" fmla="*/ 0 h 3691684"/>
              <a:gd name="connsiteX0" fmla="*/ 0 w 2063750"/>
              <a:gd name="connsiteY0" fmla="*/ 0 h 3732025"/>
              <a:gd name="connsiteX1" fmla="*/ 2063750 w 2063750"/>
              <a:gd name="connsiteY1" fmla="*/ 0 h 3732025"/>
              <a:gd name="connsiteX2" fmla="*/ 2063750 w 2063750"/>
              <a:gd name="connsiteY2" fmla="*/ 3335337 h 3732025"/>
              <a:gd name="connsiteX3" fmla="*/ 0 w 2063750"/>
              <a:gd name="connsiteY3" fmla="*/ 3732025 h 3732025"/>
              <a:gd name="connsiteX4" fmla="*/ 0 w 2063750"/>
              <a:gd name="connsiteY4" fmla="*/ 0 h 37320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63750" h="3732025">
                <a:moveTo>
                  <a:pt x="0" y="0"/>
                </a:moveTo>
                <a:lnTo>
                  <a:pt x="2063750" y="0"/>
                </a:lnTo>
                <a:lnTo>
                  <a:pt x="2063750" y="3335337"/>
                </a:lnTo>
                <a:lnTo>
                  <a:pt x="0" y="3732025"/>
                </a:lnTo>
                <a:lnTo>
                  <a:pt x="0" y="0"/>
                </a:lnTo>
                <a:close/>
              </a:path>
            </a:pathLst>
          </a:custGeom>
        </p:spPr>
      </p:pic>
    </p:spTree>
    <p:extLst>
      <p:ext uri="{BB962C8B-B14F-4D97-AF65-F5344CB8AC3E}">
        <p14:creationId xmlns:p14="http://schemas.microsoft.com/office/powerpoint/2010/main" val="2759390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75F53-B438-C946-8432-60B0A837C6C6}"/>
              </a:ext>
            </a:extLst>
          </p:cNvPr>
          <p:cNvSpPr>
            <a:spLocks noGrp="1"/>
          </p:cNvSpPr>
          <p:nvPr>
            <p:ph type="title"/>
          </p:nvPr>
        </p:nvSpPr>
        <p:spPr/>
        <p:txBody>
          <a:bodyPr/>
          <a:lstStyle/>
          <a:p>
            <a:r>
              <a:rPr lang="en-US" dirty="0"/>
              <a:t>Why?</a:t>
            </a:r>
          </a:p>
        </p:txBody>
      </p:sp>
      <p:sp>
        <p:nvSpPr>
          <p:cNvPr id="4" name="Content Placeholder 1">
            <a:extLst>
              <a:ext uri="{FF2B5EF4-FFF2-40B4-BE49-F238E27FC236}">
                <a16:creationId xmlns:a16="http://schemas.microsoft.com/office/drawing/2014/main" id="{8508313D-24A8-924D-9E57-E1CFEDAE780C}"/>
              </a:ext>
            </a:extLst>
          </p:cNvPr>
          <p:cNvSpPr>
            <a:spLocks noGrp="1"/>
          </p:cNvSpPr>
          <p:nvPr>
            <p:ph idx="1"/>
          </p:nvPr>
        </p:nvSpPr>
        <p:spPr>
          <a:xfrm>
            <a:off x="838200" y="1690688"/>
            <a:ext cx="7448302" cy="4123065"/>
          </a:xfrm>
        </p:spPr>
        <p:txBody>
          <a:bodyPr>
            <a:normAutofit fontScale="85000" lnSpcReduction="20000"/>
          </a:bodyPr>
          <a:lstStyle/>
          <a:p>
            <a:pPr fontAlgn="ctr"/>
            <a:r>
              <a:rPr lang="en-US" dirty="0"/>
              <a:t>Enhance brand story =&gt; UVP</a:t>
            </a:r>
          </a:p>
          <a:p>
            <a:pPr fontAlgn="ctr"/>
            <a:r>
              <a:rPr lang="en-US" dirty="0"/>
              <a:t>Position company as one not afraid to experiment; a company that cares</a:t>
            </a:r>
          </a:p>
          <a:p>
            <a:pPr lvl="1" fontAlgn="ctr"/>
            <a:r>
              <a:rPr lang="en-US" sz="1800" dirty="0"/>
              <a:t>Grow/expand mindsets</a:t>
            </a:r>
          </a:p>
          <a:p>
            <a:pPr fontAlgn="ctr"/>
            <a:r>
              <a:rPr lang="en-US" dirty="0"/>
              <a:t>Attract new talent</a:t>
            </a:r>
          </a:p>
          <a:p>
            <a:pPr fontAlgn="ctr"/>
            <a:r>
              <a:rPr lang="en-US" dirty="0"/>
              <a:t>Build relationships with social impact investors and founders that can drive other business opportunities beyond the friends of company network</a:t>
            </a:r>
          </a:p>
          <a:p>
            <a:pPr fontAlgn="ctr"/>
            <a:r>
              <a:rPr lang="en-US" dirty="0"/>
              <a:t>Improve employee engagement</a:t>
            </a:r>
          </a:p>
          <a:p>
            <a:pPr fontAlgn="ctr"/>
            <a:r>
              <a:rPr lang="en-US" dirty="0"/>
              <a:t>Keep our folks on the bench productive even when not directly generating revenue</a:t>
            </a:r>
          </a:p>
          <a:p>
            <a:pPr fontAlgn="ctr"/>
            <a:r>
              <a:rPr lang="en-US" dirty="0"/>
              <a:t>Continue to refine model for POCs and MVPs</a:t>
            </a:r>
          </a:p>
          <a:p>
            <a:pPr lvl="1" fontAlgn="ctr"/>
            <a:r>
              <a:rPr lang="en-US" sz="1800" dirty="0"/>
              <a:t>Test out new methods and technologies in a controlled environment</a:t>
            </a:r>
          </a:p>
          <a:p>
            <a:endParaRPr lang="en-US" dirty="0"/>
          </a:p>
          <a:p>
            <a:endParaRPr lang="en-US" dirty="0"/>
          </a:p>
          <a:p>
            <a:pPr lvl="1"/>
            <a:endParaRPr lang="en-US" dirty="0"/>
          </a:p>
        </p:txBody>
      </p:sp>
      <p:pic>
        <p:nvPicPr>
          <p:cNvPr id="5" name="Picture 4" descr="A picture containing candelabrum&#13;&#10;&#13;&#10;Description automatically generated">
            <a:extLst>
              <a:ext uri="{FF2B5EF4-FFF2-40B4-BE49-F238E27FC236}">
                <a16:creationId xmlns:a16="http://schemas.microsoft.com/office/drawing/2014/main" id="{924F6909-DB5E-D941-A3B2-6114BB5514A2}"/>
              </a:ext>
            </a:extLst>
          </p:cNvPr>
          <p:cNvPicPr>
            <a:picLocks noChangeAspect="1"/>
          </p:cNvPicPr>
          <p:nvPr/>
        </p:nvPicPr>
        <p:blipFill>
          <a:blip r:embed="rId3"/>
          <a:stretch>
            <a:fillRect/>
          </a:stretch>
        </p:blipFill>
        <p:spPr>
          <a:xfrm>
            <a:off x="8286502" y="1159610"/>
            <a:ext cx="3067298" cy="3067298"/>
          </a:xfrm>
          <a:prstGeom prst="rect">
            <a:avLst/>
          </a:prstGeom>
        </p:spPr>
      </p:pic>
    </p:spTree>
    <p:extLst>
      <p:ext uri="{BB962C8B-B14F-4D97-AF65-F5344CB8AC3E}">
        <p14:creationId xmlns:p14="http://schemas.microsoft.com/office/powerpoint/2010/main" val="3535100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75F53-B438-C946-8432-60B0A837C6C6}"/>
              </a:ext>
            </a:extLst>
          </p:cNvPr>
          <p:cNvSpPr>
            <a:spLocks noGrp="1"/>
          </p:cNvSpPr>
          <p:nvPr>
            <p:ph type="title"/>
          </p:nvPr>
        </p:nvSpPr>
        <p:spPr/>
        <p:txBody>
          <a:bodyPr/>
          <a:lstStyle/>
          <a:p>
            <a:r>
              <a:rPr lang="en-US" dirty="0"/>
              <a:t>Low-hanging Fruit</a:t>
            </a:r>
          </a:p>
        </p:txBody>
      </p:sp>
      <p:sp>
        <p:nvSpPr>
          <p:cNvPr id="4" name="Content Placeholder 1">
            <a:extLst>
              <a:ext uri="{FF2B5EF4-FFF2-40B4-BE49-F238E27FC236}">
                <a16:creationId xmlns:a16="http://schemas.microsoft.com/office/drawing/2014/main" id="{C7D1D2D5-1921-2949-9DF4-B618D8307594}"/>
              </a:ext>
            </a:extLst>
          </p:cNvPr>
          <p:cNvSpPr>
            <a:spLocks noGrp="1"/>
          </p:cNvSpPr>
          <p:nvPr>
            <p:ph idx="1"/>
          </p:nvPr>
        </p:nvSpPr>
        <p:spPr>
          <a:xfrm>
            <a:off x="838200" y="1570094"/>
            <a:ext cx="6827201" cy="4123065"/>
          </a:xfrm>
        </p:spPr>
        <p:txBody>
          <a:bodyPr>
            <a:noAutofit/>
          </a:bodyPr>
          <a:lstStyle/>
          <a:p>
            <a:r>
              <a:rPr lang="en-US" dirty="0"/>
              <a:t>Create a placeholder “Social Impact” page on website, capturing email addresses and analytics to measure interest</a:t>
            </a:r>
          </a:p>
          <a:p>
            <a:r>
              <a:rPr lang="en-US" dirty="0"/>
              <a:t>Ask our biggest accounts and board members about the importance of social impact to them</a:t>
            </a:r>
          </a:p>
          <a:p>
            <a:r>
              <a:rPr lang="en-US" dirty="0"/>
              <a:t>Conduct interviews with impact founders, investors and accelerator leaders to validate market need</a:t>
            </a:r>
          </a:p>
          <a:p>
            <a:r>
              <a:rPr lang="en-US" dirty="0"/>
              <a:t>Host a tech Q&amp;A/virtual coffee talk for non-technical social impact founders </a:t>
            </a:r>
          </a:p>
        </p:txBody>
      </p:sp>
      <p:pic>
        <p:nvPicPr>
          <p:cNvPr id="5" name="Picture 4" descr="A close up of a logo&#13;&#10;&#13;&#10;Description automatically generated">
            <a:extLst>
              <a:ext uri="{FF2B5EF4-FFF2-40B4-BE49-F238E27FC236}">
                <a16:creationId xmlns:a16="http://schemas.microsoft.com/office/drawing/2014/main" id="{3E2B26D4-FD03-4D42-8EA1-7C26CEA33D90}"/>
              </a:ext>
            </a:extLst>
          </p:cNvPr>
          <p:cNvPicPr>
            <a:picLocks noChangeAspect="1"/>
          </p:cNvPicPr>
          <p:nvPr/>
        </p:nvPicPr>
        <p:blipFill>
          <a:blip r:embed="rId2"/>
          <a:stretch>
            <a:fillRect/>
          </a:stretch>
        </p:blipFill>
        <p:spPr>
          <a:xfrm>
            <a:off x="8190141" y="835979"/>
            <a:ext cx="3442030" cy="3442030"/>
          </a:xfrm>
          <a:prstGeom prst="rect">
            <a:avLst/>
          </a:prstGeom>
        </p:spPr>
      </p:pic>
    </p:spTree>
    <p:extLst>
      <p:ext uri="{BB962C8B-B14F-4D97-AF65-F5344CB8AC3E}">
        <p14:creationId xmlns:p14="http://schemas.microsoft.com/office/powerpoint/2010/main" val="36257034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75F53-B438-C946-8432-60B0A837C6C6}"/>
              </a:ext>
            </a:extLst>
          </p:cNvPr>
          <p:cNvSpPr>
            <a:spLocks noGrp="1"/>
          </p:cNvSpPr>
          <p:nvPr>
            <p:ph type="title"/>
          </p:nvPr>
        </p:nvSpPr>
        <p:spPr/>
        <p:txBody>
          <a:bodyPr/>
          <a:lstStyle/>
          <a:p>
            <a:r>
              <a:rPr lang="en-US" dirty="0"/>
              <a:t>The Future</a:t>
            </a:r>
          </a:p>
        </p:txBody>
      </p:sp>
      <p:sp>
        <p:nvSpPr>
          <p:cNvPr id="4" name="Content Placeholder 1">
            <a:extLst>
              <a:ext uri="{FF2B5EF4-FFF2-40B4-BE49-F238E27FC236}">
                <a16:creationId xmlns:a16="http://schemas.microsoft.com/office/drawing/2014/main" id="{211FFF66-85B5-F641-844A-F752012969A4}"/>
              </a:ext>
            </a:extLst>
          </p:cNvPr>
          <p:cNvSpPr>
            <a:spLocks noGrp="1"/>
          </p:cNvSpPr>
          <p:nvPr>
            <p:ph idx="1"/>
          </p:nvPr>
        </p:nvSpPr>
        <p:spPr>
          <a:xfrm>
            <a:off x="838200" y="1795087"/>
            <a:ext cx="7465142" cy="4123065"/>
          </a:xfrm>
        </p:spPr>
        <p:txBody>
          <a:bodyPr>
            <a:noAutofit/>
          </a:bodyPr>
          <a:lstStyle/>
          <a:p>
            <a:r>
              <a:rPr lang="en-US" sz="1800" dirty="0"/>
              <a:t>Build out a highly inclusive dream team across abilities, gender, generations, sexual orientations, and ethnicities</a:t>
            </a:r>
          </a:p>
          <a:p>
            <a:r>
              <a:rPr lang="en-US" sz="1800" dirty="0"/>
              <a:t>Take on one socially-conscious </a:t>
            </a:r>
            <a:r>
              <a:rPr lang="en-US" sz="1800" dirty="0" err="1"/>
              <a:t>AppDev</a:t>
            </a:r>
            <a:r>
              <a:rPr lang="en-US" sz="1800" dirty="0"/>
              <a:t> project/quarter for the next year after initial success</a:t>
            </a:r>
          </a:p>
          <a:p>
            <a:r>
              <a:rPr lang="en-US" sz="1800" dirty="0"/>
              <a:t>Pursue B Corp certification for this autonomous business entity under the corporate umbrella and/or consider B Corp certification for company as a whole</a:t>
            </a:r>
          </a:p>
          <a:p>
            <a:r>
              <a:rPr lang="en-US" sz="1800" dirty="0"/>
              <a:t>Create a conference/network for social impact tech founders</a:t>
            </a:r>
          </a:p>
          <a:p>
            <a:r>
              <a:rPr lang="en-US" sz="1800" dirty="0"/>
              <a:t>Create a US-based apprenticeship for social impact in tech with a focus on attracting underrepresented talent</a:t>
            </a:r>
          </a:p>
          <a:p>
            <a:r>
              <a:rPr lang="en-US" sz="1800" dirty="0"/>
              <a:t>Develop expertise in environmentally sustainable DevOps practices</a:t>
            </a:r>
          </a:p>
        </p:txBody>
      </p:sp>
      <p:pic>
        <p:nvPicPr>
          <p:cNvPr id="5" name="Picture 4" descr="A close up of a sign&#13;&#10;&#13;&#10;Description automatically generated">
            <a:extLst>
              <a:ext uri="{FF2B5EF4-FFF2-40B4-BE49-F238E27FC236}">
                <a16:creationId xmlns:a16="http://schemas.microsoft.com/office/drawing/2014/main" id="{7B668C56-2904-8C43-845F-B36548790E3C}"/>
              </a:ext>
            </a:extLst>
          </p:cNvPr>
          <p:cNvPicPr>
            <a:picLocks noChangeAspect="1"/>
          </p:cNvPicPr>
          <p:nvPr/>
        </p:nvPicPr>
        <p:blipFill>
          <a:blip r:embed="rId2"/>
          <a:stretch>
            <a:fillRect/>
          </a:stretch>
        </p:blipFill>
        <p:spPr>
          <a:xfrm>
            <a:off x="7665401" y="365125"/>
            <a:ext cx="4273834" cy="4273834"/>
          </a:xfrm>
          <a:prstGeom prst="rect">
            <a:avLst/>
          </a:prstGeom>
        </p:spPr>
      </p:pic>
    </p:spTree>
    <p:extLst>
      <p:ext uri="{BB962C8B-B14F-4D97-AF65-F5344CB8AC3E}">
        <p14:creationId xmlns:p14="http://schemas.microsoft.com/office/powerpoint/2010/main" val="2747293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75F53-B438-C946-8432-60B0A837C6C6}"/>
              </a:ext>
            </a:extLst>
          </p:cNvPr>
          <p:cNvSpPr>
            <a:spLocks noGrp="1"/>
          </p:cNvSpPr>
          <p:nvPr>
            <p:ph type="title"/>
          </p:nvPr>
        </p:nvSpPr>
        <p:spPr/>
        <p:txBody>
          <a:bodyPr/>
          <a:lstStyle/>
          <a:p>
            <a:r>
              <a:rPr lang="en-US" dirty="0"/>
              <a:t>Success Criteria/Hypotheses to Test</a:t>
            </a:r>
          </a:p>
        </p:txBody>
      </p:sp>
      <p:sp>
        <p:nvSpPr>
          <p:cNvPr id="4" name="Content Placeholder 1">
            <a:extLst>
              <a:ext uri="{FF2B5EF4-FFF2-40B4-BE49-F238E27FC236}">
                <a16:creationId xmlns:a16="http://schemas.microsoft.com/office/drawing/2014/main" id="{DD61577C-CBF3-0947-BD27-F4E5E3C1EE30}"/>
              </a:ext>
            </a:extLst>
          </p:cNvPr>
          <p:cNvSpPr txBox="1">
            <a:spLocks/>
          </p:cNvSpPr>
          <p:nvPr/>
        </p:nvSpPr>
        <p:spPr>
          <a:xfrm>
            <a:off x="838200" y="1690688"/>
            <a:ext cx="6827201" cy="412306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After 6 months, we’ll decide to continue the program</a:t>
            </a:r>
          </a:p>
          <a:p>
            <a:r>
              <a:rPr lang="en-US" dirty="0"/>
              <a:t>Excitement is generated internally, with our partners, and our investors</a:t>
            </a:r>
          </a:p>
          <a:p>
            <a:r>
              <a:rPr lang="en-US" dirty="0"/>
              <a:t>Referrals will increase by x%</a:t>
            </a:r>
          </a:p>
          <a:p>
            <a:r>
              <a:rPr lang="en-US" dirty="0"/>
              <a:t>The </a:t>
            </a:r>
            <a:r>
              <a:rPr lang="en-US" dirty="0" err="1"/>
              <a:t>AppDev</a:t>
            </a:r>
            <a:r>
              <a:rPr lang="en-US" dirty="0"/>
              <a:t> revenue stream will grow by x%</a:t>
            </a:r>
          </a:p>
          <a:p>
            <a:pPr marL="0" indent="0">
              <a:buFont typeface="Arial" panose="020B0604020202020204" pitchFamily="34" charset="0"/>
              <a:buNone/>
            </a:pPr>
            <a:endParaRPr lang="en-US" dirty="0"/>
          </a:p>
        </p:txBody>
      </p:sp>
      <p:pic>
        <p:nvPicPr>
          <p:cNvPr id="5" name="Picture 4" descr="A close up of a sign&#13;&#10;&#13;&#10;Description automatically generated">
            <a:extLst>
              <a:ext uri="{FF2B5EF4-FFF2-40B4-BE49-F238E27FC236}">
                <a16:creationId xmlns:a16="http://schemas.microsoft.com/office/drawing/2014/main" id="{CB7EEA2B-5182-3143-8849-E769DB75B15A}"/>
              </a:ext>
            </a:extLst>
          </p:cNvPr>
          <p:cNvPicPr>
            <a:picLocks noChangeAspect="1"/>
          </p:cNvPicPr>
          <p:nvPr/>
        </p:nvPicPr>
        <p:blipFill>
          <a:blip r:embed="rId2"/>
          <a:stretch>
            <a:fillRect/>
          </a:stretch>
        </p:blipFill>
        <p:spPr>
          <a:xfrm>
            <a:off x="8304940" y="1292807"/>
            <a:ext cx="3048860" cy="3048860"/>
          </a:xfrm>
          <a:prstGeom prst="rect">
            <a:avLst/>
          </a:prstGeom>
        </p:spPr>
      </p:pic>
    </p:spTree>
    <p:extLst>
      <p:ext uri="{BB962C8B-B14F-4D97-AF65-F5344CB8AC3E}">
        <p14:creationId xmlns:p14="http://schemas.microsoft.com/office/powerpoint/2010/main" val="40607103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75F53-B438-C946-8432-60B0A837C6C6}"/>
              </a:ext>
            </a:extLst>
          </p:cNvPr>
          <p:cNvSpPr>
            <a:spLocks noGrp="1"/>
          </p:cNvSpPr>
          <p:nvPr>
            <p:ph type="title"/>
          </p:nvPr>
        </p:nvSpPr>
        <p:spPr/>
        <p:txBody>
          <a:bodyPr/>
          <a:lstStyle/>
          <a:p>
            <a:r>
              <a:rPr lang="en-US" dirty="0"/>
              <a:t>What is Social Impact?</a:t>
            </a:r>
          </a:p>
        </p:txBody>
      </p:sp>
      <p:sp>
        <p:nvSpPr>
          <p:cNvPr id="4" name="Content Placeholder 1">
            <a:extLst>
              <a:ext uri="{FF2B5EF4-FFF2-40B4-BE49-F238E27FC236}">
                <a16:creationId xmlns:a16="http://schemas.microsoft.com/office/drawing/2014/main" id="{BE6F68BD-16DF-CA44-9054-99944B6456A2}"/>
              </a:ext>
            </a:extLst>
          </p:cNvPr>
          <p:cNvSpPr txBox="1">
            <a:spLocks/>
          </p:cNvSpPr>
          <p:nvPr/>
        </p:nvSpPr>
        <p:spPr>
          <a:xfrm>
            <a:off x="838200" y="1729131"/>
            <a:ext cx="5342785" cy="4123065"/>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Related Terms</a:t>
            </a:r>
          </a:p>
          <a:p>
            <a:pPr lvl="1"/>
            <a:r>
              <a:rPr lang="en-US" dirty="0"/>
              <a:t>Social Enterprise</a:t>
            </a:r>
          </a:p>
          <a:p>
            <a:pPr lvl="1"/>
            <a:r>
              <a:rPr lang="en-US" dirty="0"/>
              <a:t>Social Entrepreneurship</a:t>
            </a:r>
          </a:p>
          <a:p>
            <a:pPr lvl="1"/>
            <a:r>
              <a:rPr lang="en-US" dirty="0"/>
              <a:t>Conscious Capitalism</a:t>
            </a:r>
          </a:p>
          <a:p>
            <a:pPr lvl="1"/>
            <a:r>
              <a:rPr lang="en-US" dirty="0"/>
              <a:t>Triple Bottom Line – Profit, People, Planet</a:t>
            </a:r>
          </a:p>
          <a:p>
            <a:pPr lvl="1"/>
            <a:r>
              <a:rPr lang="en-US" dirty="0">
                <a:hlinkClick r:id="rId3"/>
              </a:rPr>
              <a:t>The Fourth Sector</a:t>
            </a:r>
            <a:endParaRPr lang="en-US" dirty="0"/>
          </a:p>
          <a:p>
            <a:pPr lvl="1"/>
            <a:r>
              <a:rPr lang="en-US" dirty="0"/>
              <a:t>Corporate Social Responsibility (CSR)</a:t>
            </a:r>
          </a:p>
          <a:p>
            <a:pPr lvl="1"/>
            <a:r>
              <a:rPr lang="en-US" dirty="0"/>
              <a:t>Impact investing</a:t>
            </a:r>
          </a:p>
          <a:p>
            <a:pPr lvl="1"/>
            <a:r>
              <a:rPr lang="en-US" dirty="0"/>
              <a:t>Social Return on Investment (SROI)</a:t>
            </a:r>
          </a:p>
          <a:p>
            <a:pPr lvl="1"/>
            <a:r>
              <a:rPr lang="en-US" dirty="0"/>
              <a:t>Benefit Corporation </a:t>
            </a:r>
          </a:p>
          <a:p>
            <a:pPr lvl="1"/>
            <a:r>
              <a:rPr lang="en-US" dirty="0"/>
              <a:t>Certified B Corp</a:t>
            </a:r>
          </a:p>
          <a:p>
            <a:pPr lvl="1"/>
            <a:r>
              <a:rPr lang="en-US" dirty="0"/>
              <a:t>Circular Design</a:t>
            </a:r>
          </a:p>
          <a:p>
            <a:pPr lvl="1"/>
            <a:r>
              <a:rPr lang="en-US" dirty="0"/>
              <a:t>Environmental, Social and Governance Criteria (ESG)</a:t>
            </a:r>
          </a:p>
          <a:p>
            <a:pPr lvl="1"/>
            <a:endParaRPr lang="en-US" dirty="0"/>
          </a:p>
          <a:p>
            <a:pPr lvl="1"/>
            <a:endParaRPr lang="en-US" dirty="0"/>
          </a:p>
          <a:p>
            <a:endParaRPr lang="en-US" dirty="0"/>
          </a:p>
          <a:p>
            <a:endParaRPr lang="en-US" dirty="0"/>
          </a:p>
          <a:p>
            <a:pPr lvl="1"/>
            <a:endParaRPr lang="en-US" dirty="0"/>
          </a:p>
        </p:txBody>
      </p:sp>
      <p:pic>
        <p:nvPicPr>
          <p:cNvPr id="5" name="Picture 4">
            <a:extLst>
              <a:ext uri="{FF2B5EF4-FFF2-40B4-BE49-F238E27FC236}">
                <a16:creationId xmlns:a16="http://schemas.microsoft.com/office/drawing/2014/main" id="{EC146D02-FF69-BF4B-9CA3-FBB16E8050E8}"/>
              </a:ext>
            </a:extLst>
          </p:cNvPr>
          <p:cNvPicPr>
            <a:picLocks noChangeAspect="1"/>
          </p:cNvPicPr>
          <p:nvPr/>
        </p:nvPicPr>
        <p:blipFill>
          <a:blip r:embed="rId4"/>
          <a:stretch>
            <a:fillRect/>
          </a:stretch>
        </p:blipFill>
        <p:spPr>
          <a:xfrm>
            <a:off x="6829914" y="1173694"/>
            <a:ext cx="3743696" cy="3743696"/>
          </a:xfrm>
          <a:prstGeom prst="rect">
            <a:avLst/>
          </a:prstGeom>
        </p:spPr>
      </p:pic>
    </p:spTree>
    <p:extLst>
      <p:ext uri="{BB962C8B-B14F-4D97-AF65-F5344CB8AC3E}">
        <p14:creationId xmlns:p14="http://schemas.microsoft.com/office/powerpoint/2010/main" val="2534363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75F53-B438-C946-8432-60B0A837C6C6}"/>
              </a:ext>
            </a:extLst>
          </p:cNvPr>
          <p:cNvSpPr>
            <a:spLocks noGrp="1"/>
          </p:cNvSpPr>
          <p:nvPr>
            <p:ph type="title"/>
          </p:nvPr>
        </p:nvSpPr>
        <p:spPr/>
        <p:txBody>
          <a:bodyPr/>
          <a:lstStyle/>
          <a:p>
            <a:r>
              <a:rPr lang="en-US" dirty="0"/>
              <a:t>References/Key Points</a:t>
            </a:r>
          </a:p>
        </p:txBody>
      </p:sp>
      <p:sp>
        <p:nvSpPr>
          <p:cNvPr id="4" name="Content Placeholder 1">
            <a:extLst>
              <a:ext uri="{FF2B5EF4-FFF2-40B4-BE49-F238E27FC236}">
                <a16:creationId xmlns:a16="http://schemas.microsoft.com/office/drawing/2014/main" id="{15461FC9-0514-C449-AA21-435C1E5CAC77}"/>
              </a:ext>
            </a:extLst>
          </p:cNvPr>
          <p:cNvSpPr>
            <a:spLocks noGrp="1"/>
          </p:cNvSpPr>
          <p:nvPr>
            <p:ph idx="1"/>
          </p:nvPr>
        </p:nvSpPr>
        <p:spPr/>
        <p:txBody>
          <a:bodyPr>
            <a:normAutofit fontScale="70000" lnSpcReduction="20000"/>
          </a:bodyPr>
          <a:lstStyle/>
          <a:p>
            <a:r>
              <a:rPr lang="en-US" sz="1800" dirty="0">
                <a:hlinkClick r:id="rId2"/>
              </a:rPr>
              <a:t>“How Does My Sector Contribute to Social Impact?” </a:t>
            </a:r>
            <a:r>
              <a:rPr lang="en-US" sz="1800" dirty="0"/>
              <a:t>– Classy</a:t>
            </a:r>
          </a:p>
          <a:p>
            <a:pPr lvl="1"/>
            <a:r>
              <a:rPr lang="en-US" sz="1356" dirty="0"/>
              <a:t>“</a:t>
            </a:r>
            <a:r>
              <a:rPr lang="en-US" dirty="0"/>
              <a:t>Social impact spans not only the nonprofit industry but also the corporate arena. Nonprofits need to showcase the impact that they are making, what their role is in providing solutions to particular issues, or what they are doing to create sustainable, measurable solutions.</a:t>
            </a:r>
          </a:p>
          <a:p>
            <a:pPr lvl="1"/>
            <a:r>
              <a:rPr lang="en-US" dirty="0"/>
              <a:t>Corporations want to and need to be part of the social impact narrative too, whether that’s through CSR programs, supporting local or national nonprofits financially, or through grants. Consumers are increasingly looking for corporations that are socially minded. Corporations must also showcase the impact that they are making on a community and how they are affecting social change.”</a:t>
            </a:r>
          </a:p>
          <a:p>
            <a:pPr lvl="1"/>
            <a:endParaRPr lang="en-US" sz="1578" dirty="0"/>
          </a:p>
          <a:p>
            <a:r>
              <a:rPr lang="en-US" sz="1800" dirty="0">
                <a:hlinkClick r:id="rId3"/>
              </a:rPr>
              <a:t>“Purpose Series: A Purpose-Driven Brand Is A Successful Brand” </a:t>
            </a:r>
            <a:r>
              <a:rPr lang="en-US" sz="1800" dirty="0"/>
              <a:t>– Forbes</a:t>
            </a:r>
          </a:p>
          <a:p>
            <a:pPr lvl="1"/>
            <a:r>
              <a:rPr lang="en-US" sz="1800" dirty="0"/>
              <a:t>"Companies that want to activate their brand’s purpose need to ask themselves some tough questions: Why does the brand exist? What role does it play in customers’ lives? What challenge does it solve? How would the world be different without it? They will soon discover what makes the company special and can use that to build stronger connections and greater relevance with customers.”</a:t>
            </a:r>
          </a:p>
          <a:p>
            <a:r>
              <a:rPr lang="en-US" sz="1800" dirty="0">
                <a:hlinkClick r:id="rId4"/>
              </a:rPr>
              <a:t>“From me to we: The rise of the purpose-led brand” </a:t>
            </a:r>
            <a:r>
              <a:rPr lang="en-US" sz="1800" dirty="0"/>
              <a:t>– Accenture</a:t>
            </a:r>
          </a:p>
          <a:p>
            <a:pPr lvl="1" fontAlgn="ctr"/>
            <a:r>
              <a:rPr lang="en-US" sz="1800" dirty="0"/>
              <a:t>"Consumers in the United States are no longer making decisions based solely on product selection or price; they’re assessing what a brand says, what it does and what it stands for. They support companies whose brand purpose aligns with their beliefs. And they reject those that don’t, with one in five walking away forever.”</a:t>
            </a:r>
          </a:p>
          <a:p>
            <a:pPr lvl="1" fontAlgn="ctr"/>
            <a:r>
              <a:rPr lang="en-US" sz="1800" dirty="0"/>
              <a:t>“Consumers’ expectations that brand purpose will align with their values pose a challenge for US companies. But expectations for brand purpose also present an opportunity for companies to build more differentiated, authentic and profitable relationships.”</a:t>
            </a:r>
          </a:p>
          <a:p>
            <a:pPr lvl="1" fontAlgn="ctr"/>
            <a:r>
              <a:rPr lang="en-US" sz="1800" dirty="0"/>
              <a:t>“The public expectations of your company have never been greater… Every company must not only deliver financial performance, but also show how it makes a positive contribution to society. Without a sense of purpose, no company, either public or private, can achieve its full potential.” Larry Fink, Chairman and CEO of BlackRock, Inc.8</a:t>
            </a:r>
          </a:p>
          <a:p>
            <a:pPr fontAlgn="ctr"/>
            <a:endParaRPr lang="en-US" sz="1800" dirty="0"/>
          </a:p>
          <a:p>
            <a:pPr lvl="1"/>
            <a:endParaRPr lang="en-US" b="1" dirty="0"/>
          </a:p>
          <a:p>
            <a:endParaRPr lang="en-US" b="1" dirty="0"/>
          </a:p>
          <a:p>
            <a:pPr lvl="1"/>
            <a:endParaRPr lang="en-US" b="1" dirty="0"/>
          </a:p>
          <a:p>
            <a:endParaRPr lang="en-US" b="1" dirty="0"/>
          </a:p>
          <a:p>
            <a:endParaRPr lang="en-US" dirty="0"/>
          </a:p>
          <a:p>
            <a:endParaRPr lang="en-US" dirty="0"/>
          </a:p>
          <a:p>
            <a:endParaRPr lang="en-US" dirty="0"/>
          </a:p>
          <a:p>
            <a:endParaRPr lang="en-US" dirty="0"/>
          </a:p>
          <a:p>
            <a:pPr lvl="1"/>
            <a:endParaRPr lang="en-US" dirty="0"/>
          </a:p>
        </p:txBody>
      </p:sp>
    </p:spTree>
    <p:extLst>
      <p:ext uri="{BB962C8B-B14F-4D97-AF65-F5344CB8AC3E}">
        <p14:creationId xmlns:p14="http://schemas.microsoft.com/office/powerpoint/2010/main" val="32818405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2125</Words>
  <Application>Microsoft Macintosh PowerPoint</Application>
  <PresentationFormat>Widescreen</PresentationFormat>
  <Paragraphs>143</Paragraphs>
  <Slides>12</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Montserrat</vt:lpstr>
      <vt:lpstr>Office Theme</vt:lpstr>
      <vt:lpstr>A Pitch to Create a Social Impact Technology Incubator  </vt:lpstr>
      <vt:lpstr>This Just In</vt:lpstr>
      <vt:lpstr>Critical Questions</vt:lpstr>
      <vt:lpstr>Why?</vt:lpstr>
      <vt:lpstr>Low-hanging Fruit</vt:lpstr>
      <vt:lpstr>The Future</vt:lpstr>
      <vt:lpstr>Success Criteria/Hypotheses to Test</vt:lpstr>
      <vt:lpstr>What is Social Impact?</vt:lpstr>
      <vt:lpstr>References/Key Points</vt:lpstr>
      <vt:lpstr>References/Key Points Cont.</vt:lpstr>
      <vt:lpstr>References/Key Points Cont.</vt:lpstr>
      <vt:lpstr>References/Key Points Cont.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Pitch to Create a Social Impact Technology Incubator  </dc:title>
  <dc:creator>becca williams</dc:creator>
  <cp:lastModifiedBy>becca williams</cp:lastModifiedBy>
  <cp:revision>9</cp:revision>
  <dcterms:created xsi:type="dcterms:W3CDTF">2019-06-10T21:22:35Z</dcterms:created>
  <dcterms:modified xsi:type="dcterms:W3CDTF">2020-02-27T18:28:16Z</dcterms:modified>
</cp:coreProperties>
</file>